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4.xml" ContentType="application/vnd.openxmlformats-officedocument.presentationml.notesSlide+xml"/>
  <Override PartName="/ppt/tags/tag17.xml" ContentType="application/vnd.openxmlformats-officedocument.presentationml.tags+xml"/>
  <Override PartName="/ppt/notesSlides/notesSlide5.xml" ContentType="application/vnd.openxmlformats-officedocument.presentationml.notesSlide+xml"/>
  <Override PartName="/ppt/theme/themeOverride5.xml" ContentType="application/vnd.openxmlformats-officedocument.themeOverr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0.xml" ContentType="application/vnd.openxmlformats-officedocument.presentationml.tags+xml"/>
  <Override PartName="/ppt/notesSlides/notesSlide8.xml" ContentType="application/vnd.openxmlformats-officedocument.presentationml.notesSlide+xml"/>
  <Override PartName="/ppt/tags/tag21.xml" ContentType="application/vnd.openxmlformats-officedocument.presentationml.tags+xml"/>
  <Override PartName="/ppt/notesSlides/notesSlide9.xml" ContentType="application/vnd.openxmlformats-officedocument.presentationml.notesSlide+xml"/>
  <Override PartName="/ppt/tags/tag22.xml" ContentType="application/vnd.openxmlformats-officedocument.presentationml.tags+xml"/>
  <Override PartName="/ppt/notesSlides/notesSlide10.xml" ContentType="application/vnd.openxmlformats-officedocument.presentationml.notesSlide+xml"/>
  <Override PartName="/ppt/tags/tag23.xml" ContentType="application/vnd.openxmlformats-officedocument.presentationml.tags+xml"/>
  <Override PartName="/ppt/notesSlides/notesSlide11.xml" ContentType="application/vnd.openxmlformats-officedocument.presentationml.notesSlide+xml"/>
  <Override PartName="/ppt/tags/tag24.xml" ContentType="application/vnd.openxmlformats-officedocument.presentationml.tags+xml"/>
  <Override PartName="/ppt/notesSlides/notesSlide12.xml" ContentType="application/vnd.openxmlformats-officedocument.presentationml.notesSlide+xml"/>
  <Override PartName="/ppt/tags/tag25.xml" ContentType="application/vnd.openxmlformats-officedocument.presentationml.tags+xml"/>
  <Override PartName="/ppt/notesSlides/notesSlide13.xml" ContentType="application/vnd.openxmlformats-officedocument.presentationml.notesSlide+xml"/>
  <Override PartName="/ppt/tags/tag26.xml" ContentType="application/vnd.openxmlformats-officedocument.presentationml.tags+xml"/>
  <Override PartName="/ppt/notesSlides/notesSlide14.xml" ContentType="application/vnd.openxmlformats-officedocument.presentationml.notesSlide+xml"/>
  <Override PartName="/ppt/tags/tag27.xml" ContentType="application/vnd.openxmlformats-officedocument.presentationml.tags+xml"/>
  <Override PartName="/ppt/notesSlides/notesSlide15.xml" ContentType="application/vnd.openxmlformats-officedocument.presentationml.notesSlide+xml"/>
  <Override PartName="/ppt/tags/tag28.xml" ContentType="application/vnd.openxmlformats-officedocument.presentationml.tags+xml"/>
  <Override PartName="/ppt/notesSlides/notesSlide16.xml" ContentType="application/vnd.openxmlformats-officedocument.presentationml.notesSlide+xml"/>
  <Override PartName="/ppt/tags/tag29.xml" ContentType="application/vnd.openxmlformats-officedocument.presentationml.tags+xml"/>
  <Override PartName="/ppt/notesSlides/notesSlide17.xml" ContentType="application/vnd.openxmlformats-officedocument.presentationml.notesSlide+xml"/>
  <Override PartName="/ppt/tags/tag30.xml" ContentType="application/vnd.openxmlformats-officedocument.presentationml.tags+xml"/>
  <Override PartName="/ppt/notesSlides/notesSlide18.xml" ContentType="application/vnd.openxmlformats-officedocument.presentationml.notesSlide+xml"/>
  <Override PartName="/ppt/tags/tag31.xml" ContentType="application/vnd.openxmlformats-officedocument.presentationml.tags+xml"/>
  <Override PartName="/ppt/notesSlides/notesSlide19.xml" ContentType="application/vnd.openxmlformats-officedocument.presentationml.notesSlide+xml"/>
  <Override PartName="/ppt/tags/tag32.xml" ContentType="application/vnd.openxmlformats-officedocument.presentationml.tags+xml"/>
  <Override PartName="/ppt/notesSlides/notesSlide20.xml" ContentType="application/vnd.openxmlformats-officedocument.presentationml.notesSlide+xml"/>
  <Override PartName="/ppt/tags/tag33.xml" ContentType="application/vnd.openxmlformats-officedocument.presentationml.tags+xml"/>
  <Override PartName="/ppt/notesSlides/notesSlide21.xml" ContentType="application/vnd.openxmlformats-officedocument.presentationml.notesSlide+xml"/>
  <Override PartName="/ppt/tags/tag34.xml" ContentType="application/vnd.openxmlformats-officedocument.presentationml.tags+xml"/>
  <Override PartName="/ppt/notesSlides/notesSlide22.xml" ContentType="application/vnd.openxmlformats-officedocument.presentationml.notesSlide+xml"/>
  <Override PartName="/ppt/tags/tag35.xml" ContentType="application/vnd.openxmlformats-officedocument.presentationml.tags+xml"/>
  <Override PartName="/ppt/notesSlides/notesSlide23.xml" ContentType="application/vnd.openxmlformats-officedocument.presentationml.notesSlide+xml"/>
  <Override PartName="/ppt/tags/tag36.xml" ContentType="application/vnd.openxmlformats-officedocument.presentationml.tags+xml"/>
  <Override PartName="/ppt/notesSlides/notesSlide24.xml" ContentType="application/vnd.openxmlformats-officedocument.presentationml.notesSlide+xml"/>
  <Override PartName="/ppt/tags/tag37.xml" ContentType="application/vnd.openxmlformats-officedocument.presentationml.tags+xml"/>
  <Override PartName="/ppt/notesSlides/notesSlide25.xml" ContentType="application/vnd.openxmlformats-officedocument.presentationml.notesSlide+xml"/>
  <Override PartName="/ppt/tags/tag38.xml" ContentType="application/vnd.openxmlformats-officedocument.presentationml.tags+xml"/>
  <Override PartName="/ppt/notesSlides/notesSlide26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60" r:id="rId2"/>
    <p:sldId id="265" r:id="rId3"/>
    <p:sldId id="267" r:id="rId4"/>
    <p:sldId id="269" r:id="rId5"/>
    <p:sldId id="291" r:id="rId6"/>
    <p:sldId id="268" r:id="rId7"/>
    <p:sldId id="322" r:id="rId8"/>
    <p:sldId id="292" r:id="rId9"/>
    <p:sldId id="323" r:id="rId10"/>
    <p:sldId id="311" r:id="rId11"/>
    <p:sldId id="312" r:id="rId12"/>
    <p:sldId id="325" r:id="rId13"/>
    <p:sldId id="327" r:id="rId14"/>
    <p:sldId id="315" r:id="rId15"/>
    <p:sldId id="328" r:id="rId16"/>
    <p:sldId id="329" r:id="rId17"/>
    <p:sldId id="330" r:id="rId18"/>
    <p:sldId id="331" r:id="rId19"/>
    <p:sldId id="347" r:id="rId20"/>
    <p:sldId id="346" r:id="rId21"/>
    <p:sldId id="343" r:id="rId22"/>
    <p:sldId id="344" r:id="rId23"/>
    <p:sldId id="350" r:id="rId24"/>
    <p:sldId id="345" r:id="rId25"/>
    <p:sldId id="348" r:id="rId26"/>
    <p:sldId id="317" r:id="rId27"/>
    <p:sldId id="273" r:id="rId28"/>
    <p:sldId id="320" r:id="rId29"/>
  </p:sldIdLst>
  <p:sldSz cx="12192000" cy="6858000"/>
  <p:notesSz cx="6858000" cy="9144000"/>
  <p:custDataLst>
    <p:tags r:id="rId3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65" userDrawn="1">
          <p15:clr>
            <a:srgbClr val="A4A3A4"/>
          </p15:clr>
        </p15:guide>
        <p15:guide id="2" pos="4834" userDrawn="1">
          <p15:clr>
            <a:srgbClr val="A4A3A4"/>
          </p15:clr>
        </p15:guide>
        <p15:guide id="3" pos="33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9797"/>
    <a:srgbClr val="FF6161"/>
    <a:srgbClr val="FF4747"/>
    <a:srgbClr val="B0C6CA"/>
    <a:srgbClr val="6699A1"/>
    <a:srgbClr val="FFABAB"/>
    <a:srgbClr val="FF4B4B"/>
    <a:srgbClr val="86ADB3"/>
    <a:srgbClr val="A5DE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159" autoAdjust="0"/>
    <p:restoredTop sz="95317" autoAdjust="0"/>
  </p:normalViewPr>
  <p:slideViewPr>
    <p:cSldViewPr snapToGrid="0" showGuides="1">
      <p:cViewPr varScale="1">
        <p:scale>
          <a:sx n="77" d="100"/>
          <a:sy n="77" d="100"/>
        </p:scale>
        <p:origin x="592" y="56"/>
      </p:cViewPr>
      <p:guideLst>
        <p:guide orient="horz" pos="1965"/>
        <p:guide pos="4834"/>
        <p:guide pos="3383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sv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fld id="{4C976ED8-A2F8-44B2-9E9B-484DCC3D921D}" type="datetimeFigureOut">
              <a:rPr lang="zh-CN" altLang="en-US" smtClean="0"/>
              <a:t>2023/12/5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dirty="0"/>
              <a:t>单击此处编辑母版文本样式</a:t>
            </a:r>
          </a:p>
          <a:p>
            <a:pPr lvl="1"/>
            <a:r>
              <a:rPr lang="zh-CN" altLang="en-US" noProof="0" dirty="0"/>
              <a:t>第二级</a:t>
            </a:r>
          </a:p>
          <a:p>
            <a:pPr lvl="2"/>
            <a:r>
              <a:rPr lang="zh-CN" altLang="en-US" noProof="0" dirty="0"/>
              <a:t>第三级</a:t>
            </a:r>
          </a:p>
          <a:p>
            <a:pPr lvl="3"/>
            <a:r>
              <a:rPr lang="zh-CN" altLang="en-US" noProof="0" dirty="0"/>
              <a:t>第四级</a:t>
            </a:r>
          </a:p>
          <a:p>
            <a:pPr lvl="4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微软雅黑" panose="020B0503020204020204" pitchFamily="34" charset="-122"/>
              </a:defRPr>
            </a:lvl1pPr>
          </a:lstStyle>
          <a:p>
            <a:pPr>
              <a:defRPr/>
            </a:pP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Calibri" panose="020F0502020204030204" pitchFamily="34" charset="0"/>
                <a:ea typeface="微软雅黑" panose="020B0503020204020204" pitchFamily="34" charset="-122"/>
              </a:defRPr>
            </a:lvl1pPr>
          </a:lstStyle>
          <a:p>
            <a:fld id="{167FA93C-29B1-4199-89B1-C9D8A0C7888C}" type="slidenum">
              <a:rPr lang="zh-CN" altLang="en-US" smtClean="0"/>
              <a:t>‹#›</a:t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10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11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12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13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14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15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16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17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18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19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2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20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21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22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23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24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25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26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27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z="400" dirty="0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28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3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4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5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6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7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575AF166-D0FE-40B3-9ED7-1C524B3E0E47}" type="slidenum">
              <a:rPr lang="zh-CN" altLang="en-US">
                <a:latin typeface="Calibri" panose="020F0502020204030204" pitchFamily="34" charset="0"/>
              </a:rPr>
              <a:t>8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fld id="{02023064-F4B2-405D-99FA-4180D7EDDC05}" type="slidenum">
              <a:rPr lang="zh-CN" altLang="en-US">
                <a:latin typeface="Calibri" panose="020F0502020204030204" pitchFamily="34" charset="0"/>
              </a:rPr>
              <a:t>9</a:t>
            </a:fld>
            <a:endParaRPr lang="zh-CN" altLang="en-US" dirty="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B501654-C328-4D7F-8379-14C1805D0D0D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421DB7-F3D9-48CB-8617-87E748E92883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132489-02C9-4B03-8508-CE0419D7D36C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F3826D8-9AD3-419B-A4E6-CC8E8BEDD67B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9B4E0AC-1760-453B-913D-8414A7E3B035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7A3F0D1-4657-4B7B-8EC0-DFDEE341E13E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C3B258-F792-467C-8952-6564F7F7A64C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32BDC5-71A1-4D20-8EF0-8F919F29C0C1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8BE8ED0-4CC8-41FB-A813-AF3EE990F4EA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8AE3268-E185-4A0B-A5A9-CD634315B01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E95B230-0B8A-4324-8096-B0A755B49C08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C879A5-D176-4ABC-9E08-BE7D148649D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DF3C78F-01F3-4EBB-8C19-5282C12060D8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4A41306-BA03-4BCE-9FF0-80456018BC56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828795-3798-49B7-99EE-351E9F40A0C4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6D707729-9787-46F8-B085-CA1F955117C8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F77328-FDBE-4128-A06A-0E4EBD2AD1E0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5F54854-6997-4642-95D0-70E8C6EE6C3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38BD367-96EF-42E6-B24E-CA1E7E032EF0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8B825A-7E81-44C3-B3B9-3CE7C7317BE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C4923F-5CC1-47A1-8CDC-A5AB7535644B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5A47B71-0CCF-4F19-BDED-D37F0E2613A7}" type="slidenum">
              <a:rPr lang="zh-CN" altLang="en-US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CEE8DB8C-8B3F-437E-8616-505C52744BCD}" type="datetimeFigureOut">
              <a:rPr lang="zh-CN" altLang="en-US"/>
              <a:t>2023/12/5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/>
          <a:lstStyle>
            <a:lvl1pPr algn="r">
              <a:defRPr sz="1200">
                <a:solidFill>
                  <a:srgbClr val="898989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780C1C8B-0847-42AA-878D-865D1C9E5090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6.xml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8.xml"/><Relationship Id="rId5" Type="http://schemas.openxmlformats.org/officeDocument/2006/relationships/image" Target="../media/image9.jpe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9.xml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0.xml"/><Relationship Id="rId5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1.xml"/><Relationship Id="rId5" Type="http://schemas.openxmlformats.org/officeDocument/2006/relationships/image" Target="../media/image1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.xml"/><Relationship Id="rId6" Type="http://schemas.openxmlformats.org/officeDocument/2006/relationships/tags" Target="../tags/tag6.xml"/><Relationship Id="rId11" Type="http://schemas.openxmlformats.org/officeDocument/2006/relationships/image" Target="../media/image1.png"/><Relationship Id="rId5" Type="http://schemas.openxmlformats.org/officeDocument/2006/relationships/tags" Target="../tags/tag5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2.xml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5" Type="http://schemas.openxmlformats.org/officeDocument/2006/relationships/image" Target="../media/image14.png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5" Type="http://schemas.openxmlformats.org/officeDocument/2006/relationships/image" Target="../media/image15.png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5" Type="http://schemas.openxmlformats.org/officeDocument/2006/relationships/image" Target="../media/image16.png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Relationship Id="rId5" Type="http://schemas.openxmlformats.org/officeDocument/2006/relationships/image" Target="../media/image17.png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Relationship Id="rId5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8.xml"/><Relationship Id="rId4" Type="http://schemas.openxmlformats.org/officeDocument/2006/relationships/image" Target="../media/image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image" Target="../media/image3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2.png"/><Relationship Id="rId2" Type="http://schemas.openxmlformats.org/officeDocument/2006/relationships/tags" Target="../tags/tag10.xml"/><Relationship Id="rId1" Type="http://schemas.openxmlformats.org/officeDocument/2006/relationships/themeOverride" Target="../theme/themeOverride4.xml"/><Relationship Id="rId6" Type="http://schemas.openxmlformats.org/officeDocument/2006/relationships/tags" Target="../tags/tag14.xml"/><Relationship Id="rId11" Type="http://schemas.openxmlformats.org/officeDocument/2006/relationships/image" Target="../media/image1.png"/><Relationship Id="rId5" Type="http://schemas.openxmlformats.org/officeDocument/2006/relationships/tags" Target="../tags/tag13.xml"/><Relationship Id="rId15" Type="http://schemas.openxmlformats.org/officeDocument/2006/relationships/image" Target="../media/image5.svg"/><Relationship Id="rId10" Type="http://schemas.openxmlformats.org/officeDocument/2006/relationships/notesSlide" Target="../notesSlides/notesSlide4.xml"/><Relationship Id="rId4" Type="http://schemas.openxmlformats.org/officeDocument/2006/relationships/tags" Target="../tags/tag12.xml"/><Relationship Id="rId9" Type="http://schemas.openxmlformats.org/officeDocument/2006/relationships/slideLayout" Target="../slideLayouts/slideLayout7.xml"/><Relationship Id="rId1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image" Target="../media/image6.jpeg"/><Relationship Id="rId2" Type="http://schemas.openxmlformats.org/officeDocument/2006/relationships/tags" Target="../tags/tag18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5" Type="http://schemas.openxmlformats.org/officeDocument/2006/relationships/image" Target="../media/image7.jpe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652998" y="2637764"/>
            <a:ext cx="6522940" cy="83099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8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G13 </a:t>
            </a: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书籍垂直搜索系统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325247" y="552249"/>
            <a:ext cx="1687880" cy="406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050" dirty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</a:rPr>
              <a:t>中期展示</a:t>
            </a:r>
          </a:p>
        </p:txBody>
      </p:sp>
      <p:grpSp>
        <p:nvGrpSpPr>
          <p:cNvPr id="6" name="组合 54"/>
          <p:cNvGrpSpPr/>
          <p:nvPr/>
        </p:nvGrpSpPr>
        <p:grpSpPr>
          <a:xfrm>
            <a:off x="6022164" y="5903160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517595" y="3612823"/>
            <a:ext cx="690511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组长：王伟杰</a:t>
            </a:r>
            <a:r>
              <a:rPr lang="en-US" altLang="zh-CN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sz="18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刘逸杰、黄乐诚、包越、陈华杰、安俊霖</a:t>
            </a:r>
            <a:endParaRPr lang="zh-CN" altLang="en-US" sz="18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308889" y="4192559"/>
            <a:ext cx="2661264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2023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</a:t>
            </a:r>
            <a:r>
              <a:rPr lang="zh-CN" altLang="en-US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</p:spTree>
  </p:cSld>
  <p:clrMapOvr>
    <a:masterClrMapping/>
  </p:clrMapOvr>
  <p:transition spd="slow" advTm="0">
    <p:comb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时间分析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3699544" y="3788522"/>
            <a:ext cx="3489156" cy="17532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时间计划表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项目计划完成情况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项目文档完成情况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PA_直接连接符 18"/>
          <p:cNvCxnSpPr/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023620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时间计划表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802005" y="1009015"/>
          <a:ext cx="10064750" cy="5217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29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0129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3528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项目阶段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负责人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工作内容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目标成功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项目选定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2023.10.25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王伟杰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确定项目主题、制定项目计划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《项目计划》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16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项目启动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2023.10.29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刘逸杰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进行可行性分析、制定质量保证方案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《可行性分析报告》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8171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需求分析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2023.11.04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23.11.10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黄乐诚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确定系统运行环境、系统功能及性能，建立系统逻辑模型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《软件需求规格说明书》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407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2023.11.11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包越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进行详细的系统设计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《概要设计说明书》《系统设计计划》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3185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编程实现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2023.11.17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2023.12.05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全员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按照系统设计编码实现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《系统开发报告》《用户手册》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22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系统调试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23.12.06-2023.12.19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陈华杰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安俊霖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进行项目测试、部署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《测试报告》</a:t>
                      </a:r>
                    </a:p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《项目总结报告》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项目计划完成情况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457200" y="1009015"/>
          <a:ext cx="11515725" cy="53181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031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30314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30314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0314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3031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3467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项目阶段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工作内容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完成情况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0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项目选定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确定项目主题、制定项目计划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2023.10.25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完成预计任务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4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项目启动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进行可行性分析、制定质量保证方案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2023.10.29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完成预计任务</a:t>
                      </a:r>
                      <a:endParaRPr lang="zh-CN" altLang="en-US" sz="16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>
                        <a:buNone/>
                      </a:pPr>
                      <a:endParaRPr lang="zh-CN" altLang="en-US" sz="16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需求分析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确定系统运行环境、系统功能及性能，建立系统逻辑模型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2023.11.04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23.11.10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讨论确认了系统的运行环境、计划实现的功能、选用技术等。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2604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进行详细的系统设计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2023.11.11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按需完成了系统的详细设计，明确了各个功能的实现方式以及数据库设计方法。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6677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编程实现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按照系统设计编码实现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2023.11.17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2023.12.05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2023.12.03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前后端代码均已初步完成，后续会进行进一步优化。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070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系统调试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进行项目测试、部署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</a:t>
                      </a: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23.12.06-2023.12.19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—————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初步构思了检测点设计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项目文档完成情况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596900" y="1936115"/>
          <a:ext cx="7677150" cy="25838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2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192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1928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1928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6710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文档名称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项目阶段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计划时间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完成时间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70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《项目计划书》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项目选定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</a:t>
                      </a:r>
                      <a:r>
                        <a:rPr 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10.28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2023.10.28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42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《需求规格说明书》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  <a:sym typeface="+mn-ea"/>
                        </a:rPr>
                        <a:t>需求分析</a:t>
                      </a:r>
                      <a:endParaRPr lang="zh-CN" altLang="en-US" sz="160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2362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《系统设计报告》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zh-CN" alt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系统设计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altLang="zh-CN" sz="160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2023.11.16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成果展示</a:t>
            </a:r>
          </a:p>
        </p:txBody>
      </p:sp>
      <p:cxnSp>
        <p:nvCxnSpPr>
          <p:cNvPr id="19" name="PA_直接连接符 18"/>
          <p:cNvCxnSpPr/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023620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系统用例图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37" name="图片 1" descr="IMG_2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2007870" y="889000"/>
            <a:ext cx="7211060" cy="555625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需求分析图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143316183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3340" y="1132205"/>
            <a:ext cx="8650605" cy="49199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模块架构图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38" name="图片 2" descr="IMG_2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1405255" y="1177290"/>
            <a:ext cx="8903335" cy="45891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en-US" altLang="zh-CN" sz="3200" b="1" dirty="0">
                <a:solidFill>
                  <a:schemeClr val="accent6">
                    <a:lumMod val="50000"/>
                  </a:schemeClr>
                </a:solidFill>
              </a:rPr>
              <a:t>ER</a:t>
            </a:r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图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16771" t="23935" r="19188" b="18380"/>
          <a:stretch>
            <a:fillRect/>
          </a:stretch>
        </p:blipFill>
        <p:spPr>
          <a:xfrm>
            <a:off x="1197610" y="1172210"/>
            <a:ext cx="9315450" cy="47199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登录界面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810" t="25439" r="34534" b="22416"/>
          <a:stretch>
            <a:fillRect/>
          </a:stretch>
        </p:blipFill>
        <p:spPr>
          <a:xfrm>
            <a:off x="457200" y="1046480"/>
            <a:ext cx="11347716" cy="540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8" y="0"/>
            <a:ext cx="4108450" cy="6858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8" y="0"/>
            <a:ext cx="4048126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48638" y="0"/>
            <a:ext cx="405797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-47631" y="1"/>
            <a:ext cx="4092582" cy="15298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0"/>
            <a:ext cx="4094162" cy="154801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11"/>
          <a:srcRect t="2054" b="3954"/>
          <a:stretch>
            <a:fillRect/>
          </a:stretch>
        </p:blipFill>
        <p:spPr>
          <a:xfrm>
            <a:off x="-20640" y="154802"/>
            <a:ext cx="12200257" cy="6547622"/>
          </a:xfrm>
          <a:prstGeom prst="rect">
            <a:avLst/>
          </a:prstGeom>
        </p:spPr>
      </p:pic>
      <p:sp>
        <p:nvSpPr>
          <p:cNvPr id="524" name="文本框 523"/>
          <p:cNvSpPr txBox="1">
            <a:spLocks noChangeArrowheads="1"/>
          </p:cNvSpPr>
          <p:nvPr/>
        </p:nvSpPr>
        <p:spPr bwMode="auto">
          <a:xfrm>
            <a:off x="1853455" y="3047595"/>
            <a:ext cx="1210588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4000" b="1" dirty="0">
                <a:solidFill>
                  <a:schemeClr val="accent6">
                    <a:lumMod val="50000"/>
                  </a:schemeClr>
                </a:solidFill>
              </a:rPr>
              <a:t>目录</a:t>
            </a:r>
          </a:p>
        </p:txBody>
      </p:sp>
      <p:sp>
        <p:nvSpPr>
          <p:cNvPr id="64" name="矩形 63"/>
          <p:cNvSpPr/>
          <p:nvPr/>
        </p:nvSpPr>
        <p:spPr>
          <a:xfrm>
            <a:off x="-20640" y="6703208"/>
            <a:ext cx="4060827" cy="15479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39113" y="6702425"/>
            <a:ext cx="4084956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4686735" y="814171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01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5769561" y="862751"/>
            <a:ext cx="2204007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</a:p>
        </p:txBody>
      </p:sp>
      <p:grpSp>
        <p:nvGrpSpPr>
          <p:cNvPr id="14" name="PA_组合 13"/>
          <p:cNvGrpSpPr/>
          <p:nvPr>
            <p:custDataLst>
              <p:tags r:id="rId2"/>
            </p:custDataLst>
          </p:nvPr>
        </p:nvGrpSpPr>
        <p:grpSpPr>
          <a:xfrm>
            <a:off x="-1972888" y="1473571"/>
            <a:ext cx="3790609" cy="3790609"/>
            <a:chOff x="-1920755" y="1480516"/>
            <a:chExt cx="3790609" cy="3790609"/>
          </a:xfrm>
        </p:grpSpPr>
        <p:sp>
          <p:nvSpPr>
            <p:cNvPr id="13" name="任意多边形: 形状 12"/>
            <p:cNvSpPr/>
            <p:nvPr/>
          </p:nvSpPr>
          <p:spPr>
            <a:xfrm>
              <a:off x="-1920755" y="1480516"/>
              <a:ext cx="3790609" cy="3790609"/>
            </a:xfrm>
            <a:custGeom>
              <a:avLst/>
              <a:gdLst/>
              <a:ahLst/>
              <a:cxnLst/>
              <a:rect l="0" t="0" r="0" b="0"/>
              <a:pathLst>
                <a:path w="3790609" h="3790609">
                  <a:moveTo>
                    <a:pt x="0" y="0"/>
                  </a:moveTo>
                  <a:lnTo>
                    <a:pt x="3790608" y="0"/>
                  </a:lnTo>
                  <a:lnTo>
                    <a:pt x="3790608" y="3790608"/>
                  </a:lnTo>
                  <a:lnTo>
                    <a:pt x="0" y="3790608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PA_Freeform: Shape 41"/>
            <p:cNvSpPr/>
            <p:nvPr>
              <p:custDataLst>
                <p:tags r:id="rId8"/>
              </p:custDataLst>
            </p:nvPr>
          </p:nvSpPr>
          <p:spPr bwMode="auto">
            <a:xfrm rot="5400000">
              <a:off x="9646" y="1480516"/>
              <a:ext cx="1860208" cy="1860208"/>
            </a:xfrm>
            <a:custGeom>
              <a:avLst/>
              <a:gdLst>
                <a:gd name="connsiteX0" fmla="*/ 2304256 w 2304256"/>
                <a:gd name="connsiteY0" fmla="*/ 0 h 2304256"/>
                <a:gd name="connsiteX1" fmla="*/ 2304256 w 2304256"/>
                <a:gd name="connsiteY1" fmla="*/ 2304256 h 2304256"/>
                <a:gd name="connsiteX2" fmla="*/ 2304255 w 2304256"/>
                <a:gd name="connsiteY2" fmla="*/ 2304256 h 2304256"/>
                <a:gd name="connsiteX3" fmla="*/ 0 w 2304256"/>
                <a:gd name="connsiteY3" fmla="*/ 1 h 2304256"/>
                <a:gd name="connsiteX4" fmla="*/ 0 w 2304256"/>
                <a:gd name="connsiteY4" fmla="*/ 0 h 2304256"/>
                <a:gd name="connsiteX5" fmla="*/ 2304256 w 2304256"/>
                <a:gd name="connsiteY5" fmla="*/ 0 h 230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4256" h="2304256">
                  <a:moveTo>
                    <a:pt x="2304256" y="0"/>
                  </a:moveTo>
                  <a:lnTo>
                    <a:pt x="2304256" y="2304256"/>
                  </a:lnTo>
                  <a:lnTo>
                    <a:pt x="2304255" y="2304256"/>
                  </a:lnTo>
                  <a:lnTo>
                    <a:pt x="0" y="1"/>
                  </a:lnTo>
                  <a:lnTo>
                    <a:pt x="0" y="0"/>
                  </a:lnTo>
                  <a:lnTo>
                    <a:pt x="2304256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9050">
              <a:noFill/>
              <a:round/>
            </a:ln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PA_组合 18"/>
          <p:cNvGrpSpPr/>
          <p:nvPr>
            <p:custDataLst>
              <p:tags r:id="rId3"/>
            </p:custDataLst>
          </p:nvPr>
        </p:nvGrpSpPr>
        <p:grpSpPr>
          <a:xfrm>
            <a:off x="-3784436" y="-408781"/>
            <a:ext cx="7473610" cy="7499010"/>
            <a:chOff x="-3759201" y="-393077"/>
            <a:chExt cx="7473610" cy="7499010"/>
          </a:xfrm>
        </p:grpSpPr>
        <p:grpSp>
          <p:nvGrpSpPr>
            <p:cNvPr id="17" name="PA_组合 16"/>
            <p:cNvGrpSpPr/>
            <p:nvPr>
              <p:custDataLst>
                <p:tags r:id="rId6"/>
              </p:custDataLst>
            </p:nvPr>
          </p:nvGrpSpPr>
          <p:grpSpPr>
            <a:xfrm>
              <a:off x="-14514" y="3340724"/>
              <a:ext cx="3728923" cy="3765209"/>
              <a:chOff x="-14514" y="3340724"/>
              <a:chExt cx="3728923" cy="3765209"/>
            </a:xfrm>
          </p:grpSpPr>
          <p:sp>
            <p:nvSpPr>
              <p:cNvPr id="15" name="任意多边形: 形状 14"/>
              <p:cNvSpPr/>
              <p:nvPr/>
            </p:nvSpPr>
            <p:spPr>
              <a:xfrm>
                <a:off x="0" y="3340724"/>
                <a:ext cx="3714409" cy="3765209"/>
              </a:xfrm>
              <a:custGeom>
                <a:avLst/>
                <a:gdLst/>
                <a:ahLst/>
                <a:cxnLst/>
                <a:rect l="0" t="0" r="0" b="0"/>
                <a:pathLst>
                  <a:path w="3714409" h="3765209">
                    <a:moveTo>
                      <a:pt x="0" y="0"/>
                    </a:moveTo>
                    <a:lnTo>
                      <a:pt x="3714408" y="0"/>
                    </a:lnTo>
                    <a:lnTo>
                      <a:pt x="3714408" y="3765208"/>
                    </a:lnTo>
                    <a:lnTo>
                      <a:pt x="0" y="3765208"/>
                    </a:lnTo>
                    <a:close/>
                  </a:path>
                </a:pathLst>
              </a:custGeom>
              <a:noFill/>
              <a:ln w="12700" cap="flat" cmpd="sng" algn="ctr">
                <a:noFill/>
                <a:prstDash val="solid"/>
                <a:miter lim="800000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12700">
                    <a:solidFill>
                      <a:schemeClr val="accent1">
                        <a:shade val="50000"/>
                      </a:schemeClr>
                    </a:solidFill>
                    <a:prstDash val="solid"/>
                    <a:miter lim="800000"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PA_Freeform: Shape 42"/>
              <p:cNvSpPr/>
              <p:nvPr>
                <p:custDataLst>
                  <p:tags r:id="rId7"/>
                </p:custDataLst>
              </p:nvPr>
            </p:nvSpPr>
            <p:spPr bwMode="auto">
              <a:xfrm rot="10800000">
                <a:off x="-14514" y="3340724"/>
                <a:ext cx="1860208" cy="1860208"/>
              </a:xfrm>
              <a:custGeom>
                <a:avLst/>
                <a:gdLst>
                  <a:gd name="connsiteX0" fmla="*/ 0 w 2304255"/>
                  <a:gd name="connsiteY0" fmla="*/ 0 h 2304255"/>
                  <a:gd name="connsiteX1" fmla="*/ 2304255 w 2304255"/>
                  <a:gd name="connsiteY1" fmla="*/ 2304255 h 2304255"/>
                  <a:gd name="connsiteX2" fmla="*/ 0 w 2304255"/>
                  <a:gd name="connsiteY2" fmla="*/ 2304255 h 2304255"/>
                  <a:gd name="connsiteX3" fmla="*/ 0 w 2304255"/>
                  <a:gd name="connsiteY3" fmla="*/ 0 h 23042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304255" h="2304255">
                    <a:moveTo>
                      <a:pt x="0" y="0"/>
                    </a:moveTo>
                    <a:lnTo>
                      <a:pt x="2304255" y="2304255"/>
                    </a:lnTo>
                    <a:lnTo>
                      <a:pt x="0" y="230425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 w="19050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8" name="任意多边形: 形状 17"/>
            <p:cNvSpPr/>
            <p:nvPr/>
          </p:nvSpPr>
          <p:spPr>
            <a:xfrm>
              <a:off x="-3759201" y="-393077"/>
              <a:ext cx="7473610" cy="7499010"/>
            </a:xfrm>
            <a:custGeom>
              <a:avLst/>
              <a:gdLst/>
              <a:ahLst/>
              <a:cxnLst/>
              <a:rect l="0" t="0" r="0" b="0"/>
              <a:pathLst>
                <a:path w="7473610" h="7499010">
                  <a:moveTo>
                    <a:pt x="0" y="0"/>
                  </a:moveTo>
                  <a:lnTo>
                    <a:pt x="7473609" y="0"/>
                  </a:lnTo>
                  <a:lnTo>
                    <a:pt x="7473609" y="7499009"/>
                  </a:lnTo>
                  <a:lnTo>
                    <a:pt x="0" y="749900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1" name="PA_组合 30"/>
          <p:cNvGrpSpPr/>
          <p:nvPr>
            <p:custDataLst>
              <p:tags r:id="rId4"/>
            </p:custDataLst>
          </p:nvPr>
        </p:nvGrpSpPr>
        <p:grpSpPr>
          <a:xfrm>
            <a:off x="-2180838" y="2052348"/>
            <a:ext cx="5363030" cy="2670630"/>
            <a:chOff x="-2491734" y="1990794"/>
            <a:chExt cx="5363030" cy="2670630"/>
          </a:xfrm>
        </p:grpSpPr>
        <p:sp>
          <p:nvSpPr>
            <p:cNvPr id="26" name="任意多边形: 形状 25"/>
            <p:cNvSpPr/>
            <p:nvPr/>
          </p:nvSpPr>
          <p:spPr>
            <a:xfrm>
              <a:off x="-2491734" y="1990794"/>
              <a:ext cx="5363030" cy="2670630"/>
            </a:xfrm>
            <a:custGeom>
              <a:avLst/>
              <a:gdLst/>
              <a:ahLst/>
              <a:cxnLst/>
              <a:rect l="0" t="0" r="0" b="0"/>
              <a:pathLst>
                <a:path w="5363030" h="2670630">
                  <a:moveTo>
                    <a:pt x="0" y="0"/>
                  </a:moveTo>
                  <a:lnTo>
                    <a:pt x="5363029" y="0"/>
                  </a:lnTo>
                  <a:lnTo>
                    <a:pt x="5363029" y="2670629"/>
                  </a:lnTo>
                  <a:lnTo>
                    <a:pt x="0" y="2670629"/>
                  </a:lnTo>
                  <a:close/>
                </a:path>
              </a:pathLst>
            </a:custGeom>
            <a:noFill/>
            <a:ln w="12700" cap="flat" cmpd="sng" algn="ctr">
              <a:noFill/>
              <a:prstDash val="solid"/>
              <a:miter lim="800000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PA_菱形 7"/>
            <p:cNvSpPr/>
            <p:nvPr>
              <p:custDataLst>
                <p:tags r:id="rId5"/>
              </p:custDataLst>
            </p:nvPr>
          </p:nvSpPr>
          <p:spPr>
            <a:xfrm>
              <a:off x="200667" y="1990794"/>
              <a:ext cx="2670629" cy="2670629"/>
            </a:xfrm>
            <a:prstGeom prst="diamond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32" name="任意多边形: 形状 31"/>
          <p:cNvSpPr/>
          <p:nvPr/>
        </p:nvSpPr>
        <p:spPr>
          <a:xfrm>
            <a:off x="-2147483648" y="911801"/>
            <a:ext cx="2147011200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3" name="任意多边形: 形状 32"/>
          <p:cNvSpPr/>
          <p:nvPr/>
        </p:nvSpPr>
        <p:spPr>
          <a:xfrm>
            <a:off x="-2147483648" y="911801"/>
            <a:ext cx="2147011200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4" name="任意多边形: 形状 33"/>
          <p:cNvSpPr/>
          <p:nvPr/>
        </p:nvSpPr>
        <p:spPr>
          <a:xfrm>
            <a:off x="-2147483648" y="911801"/>
            <a:ext cx="2147011200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4" name="任意多边形: 形状 43"/>
          <p:cNvSpPr/>
          <p:nvPr/>
        </p:nvSpPr>
        <p:spPr>
          <a:xfrm>
            <a:off x="-2147483648" y="911801"/>
            <a:ext cx="2147011200" cy="1739390"/>
          </a:xfrm>
          <a:custGeom>
            <a:avLst/>
            <a:gdLst/>
            <a:ahLst/>
            <a:cxnLst/>
            <a:rect l="0" t="0" r="0" b="0"/>
            <a:pathLst>
              <a:path w="2147483647" h="1739390">
                <a:moveTo>
                  <a:pt x="2147483647" y="0"/>
                </a:moveTo>
                <a:lnTo>
                  <a:pt x="0" y="0"/>
                </a:lnTo>
                <a:lnTo>
                  <a:pt x="0" y="1739389"/>
                </a:lnTo>
                <a:lnTo>
                  <a:pt x="2147483647" y="1739389"/>
                </a:lnTo>
                <a:close/>
              </a:path>
            </a:pathLst>
          </a:cu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  <a:headEnd/>
                <a:tailEnd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686734" y="1634928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02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745793" y="1665705"/>
            <a:ext cx="3957243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系统架构与功能设计</a:t>
            </a:r>
          </a:p>
        </p:txBody>
      </p:sp>
      <p:sp>
        <p:nvSpPr>
          <p:cNvPr id="67" name="文本框 66"/>
          <p:cNvSpPr txBox="1"/>
          <p:nvPr/>
        </p:nvSpPr>
        <p:spPr>
          <a:xfrm>
            <a:off x="4695527" y="2541290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68" name="文本框 67"/>
          <p:cNvSpPr txBox="1"/>
          <p:nvPr/>
        </p:nvSpPr>
        <p:spPr>
          <a:xfrm>
            <a:off x="5769610" y="2551430"/>
            <a:ext cx="418211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过程管理</a:t>
            </a:r>
          </a:p>
        </p:txBody>
      </p:sp>
      <p:sp>
        <p:nvSpPr>
          <p:cNvPr id="69" name="文本框 68"/>
          <p:cNvSpPr txBox="1"/>
          <p:nvPr/>
        </p:nvSpPr>
        <p:spPr>
          <a:xfrm>
            <a:off x="4714753" y="3518267"/>
            <a:ext cx="76801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0" name="文本框 69"/>
          <p:cNvSpPr txBox="1"/>
          <p:nvPr/>
        </p:nvSpPr>
        <p:spPr>
          <a:xfrm>
            <a:off x="5770245" y="3517265"/>
            <a:ext cx="21653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时间分析</a:t>
            </a:r>
            <a:endParaRPr lang="zh-CN" altLang="en-US" sz="3200" b="1" dirty="0">
              <a:solidFill>
                <a:schemeClr val="accent6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-1607551776" y="3152894"/>
            <a:ext cx="1079869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03</a:t>
            </a:r>
            <a:endParaRPr lang="zh-CN" altLang="en-US" sz="18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-1607551776" y="3152894"/>
            <a:ext cx="107986982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04</a:t>
            </a:r>
            <a:endParaRPr lang="zh-CN" altLang="en-US" sz="18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750904" y="4474900"/>
            <a:ext cx="7318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05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70278" y="4483052"/>
            <a:ext cx="3712464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成果展示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4777102" y="5440676"/>
            <a:ext cx="6776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accent6">
                    <a:lumMod val="50000"/>
                  </a:schemeClr>
                </a:solidFill>
                <a:latin typeface="Impact" panose="020B0806030902050204" pitchFamily="34" charset="0"/>
                <a:ea typeface="微软雅黑" panose="020B0503020204020204" pitchFamily="34" charset="-122"/>
              </a:rPr>
              <a:t>06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5770245" y="5449570"/>
            <a:ext cx="292354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下一步计划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注册界面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5981" r="33688" b="22046"/>
          <a:stretch>
            <a:fillRect/>
          </a:stretch>
        </p:blipFill>
        <p:spPr>
          <a:xfrm>
            <a:off x="457200" y="1054100"/>
            <a:ext cx="11347200" cy="53021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搜索界面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5444" r="34214" b="23111"/>
          <a:stretch>
            <a:fillRect/>
          </a:stretch>
        </p:blipFill>
        <p:spPr>
          <a:xfrm>
            <a:off x="457200" y="1005840"/>
            <a:ext cx="11576528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搜索结果界面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5713" r="33656" b="21509"/>
          <a:stretch>
            <a:fillRect/>
          </a:stretch>
        </p:blipFill>
        <p:spPr>
          <a:xfrm>
            <a:off x="457200" y="1005205"/>
            <a:ext cx="11384801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个人中心界面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6519" r="34188" b="22574"/>
          <a:stretch>
            <a:fillRect/>
          </a:stretch>
        </p:blipFill>
        <p:spPr>
          <a:xfrm>
            <a:off x="457200" y="1057275"/>
            <a:ext cx="11704281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修改个人信息界面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6250" r="33656" b="21241"/>
          <a:stretch>
            <a:fillRect/>
          </a:stretch>
        </p:blipFill>
        <p:spPr>
          <a:xfrm>
            <a:off x="457200" y="1005205"/>
            <a:ext cx="11443697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25401" y="-2400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514388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系统信息界面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5"/>
          <a:srcRect l="3750" t="26250" r="33688" b="22046"/>
          <a:stretch>
            <a:fillRect/>
          </a:stretch>
        </p:blipFill>
        <p:spPr>
          <a:xfrm>
            <a:off x="457200" y="1005205"/>
            <a:ext cx="11616188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32308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下一步计划</a:t>
            </a:r>
          </a:p>
        </p:txBody>
      </p:sp>
      <p:cxnSp>
        <p:nvCxnSpPr>
          <p:cNvPr id="19" name="PA_直接连接符 18"/>
          <p:cNvCxnSpPr/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023620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06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8" y="228600"/>
            <a:ext cx="3668712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下一步计划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7451354" y="1709985"/>
            <a:ext cx="574454" cy="574454"/>
            <a:chOff x="7902839" y="1998910"/>
            <a:chExt cx="574454" cy="574454"/>
          </a:xfrm>
        </p:grpSpPr>
        <p:sp>
          <p:nvSpPr>
            <p:cNvPr id="12" name="Oval 42"/>
            <p:cNvSpPr/>
            <p:nvPr/>
          </p:nvSpPr>
          <p:spPr>
            <a:xfrm>
              <a:off x="7902839" y="1998910"/>
              <a:ext cx="574454" cy="574454"/>
            </a:xfrm>
            <a:prstGeom prst="ellipse">
              <a:avLst/>
            </a:prstGeom>
            <a:solidFill>
              <a:schemeClr val="accent4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13" name="Freeform: Shape 43"/>
            <p:cNvSpPr/>
            <p:nvPr/>
          </p:nvSpPr>
          <p:spPr>
            <a:xfrm>
              <a:off x="8025937" y="2122005"/>
              <a:ext cx="328260" cy="3282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260" y="14462"/>
                  </a:moveTo>
                  <a:cubicBezTo>
                    <a:pt x="10237" y="15268"/>
                    <a:pt x="7944" y="14282"/>
                    <a:pt x="7138" y="12260"/>
                  </a:cubicBezTo>
                  <a:cubicBezTo>
                    <a:pt x="6332" y="10238"/>
                    <a:pt x="7318" y="7944"/>
                    <a:pt x="9340" y="7138"/>
                  </a:cubicBezTo>
                  <a:cubicBezTo>
                    <a:pt x="11363" y="6332"/>
                    <a:pt x="13656" y="7318"/>
                    <a:pt x="14462" y="9340"/>
                  </a:cubicBezTo>
                  <a:cubicBezTo>
                    <a:pt x="15268" y="11362"/>
                    <a:pt x="14282" y="13656"/>
                    <a:pt x="12260" y="14462"/>
                  </a:cubicBezTo>
                  <a:close/>
                  <a:moveTo>
                    <a:pt x="19602" y="9782"/>
                  </a:moveTo>
                  <a:cubicBezTo>
                    <a:pt x="20834" y="9090"/>
                    <a:pt x="21600" y="8617"/>
                    <a:pt x="21600" y="8617"/>
                  </a:cubicBezTo>
                  <a:lnTo>
                    <a:pt x="20140" y="4954"/>
                  </a:lnTo>
                  <a:cubicBezTo>
                    <a:pt x="20140" y="4954"/>
                    <a:pt x="19254" y="5138"/>
                    <a:pt x="17878" y="5484"/>
                  </a:cubicBezTo>
                  <a:cubicBezTo>
                    <a:pt x="17340" y="4770"/>
                    <a:pt x="16700" y="4141"/>
                    <a:pt x="15975" y="3619"/>
                  </a:cubicBezTo>
                  <a:cubicBezTo>
                    <a:pt x="16319" y="2115"/>
                    <a:pt x="16483" y="1130"/>
                    <a:pt x="16483" y="1130"/>
                  </a:cubicBezTo>
                  <a:lnTo>
                    <a:pt x="13896" y="17"/>
                  </a:lnTo>
                  <a:cubicBezTo>
                    <a:pt x="13896" y="17"/>
                    <a:pt x="13292" y="816"/>
                    <a:pt x="12435" y="2100"/>
                  </a:cubicBezTo>
                  <a:cubicBezTo>
                    <a:pt x="11667" y="1958"/>
                    <a:pt x="9929" y="1990"/>
                    <a:pt x="9794" y="2006"/>
                  </a:cubicBezTo>
                  <a:cubicBezTo>
                    <a:pt x="9096" y="770"/>
                    <a:pt x="8616" y="0"/>
                    <a:pt x="8616" y="0"/>
                  </a:cubicBezTo>
                  <a:lnTo>
                    <a:pt x="4955" y="1460"/>
                  </a:lnTo>
                  <a:cubicBezTo>
                    <a:pt x="4955" y="1460"/>
                    <a:pt x="5136" y="2351"/>
                    <a:pt x="5481" y="3734"/>
                  </a:cubicBezTo>
                  <a:cubicBezTo>
                    <a:pt x="4778" y="4264"/>
                    <a:pt x="4157" y="4895"/>
                    <a:pt x="3639" y="5608"/>
                  </a:cubicBezTo>
                  <a:cubicBezTo>
                    <a:pt x="2127" y="5266"/>
                    <a:pt x="1135" y="5104"/>
                    <a:pt x="1135" y="5104"/>
                  </a:cubicBezTo>
                  <a:lnTo>
                    <a:pt x="22" y="7692"/>
                  </a:lnTo>
                  <a:cubicBezTo>
                    <a:pt x="22" y="7692"/>
                    <a:pt x="819" y="8298"/>
                    <a:pt x="2103" y="9154"/>
                  </a:cubicBezTo>
                  <a:cubicBezTo>
                    <a:pt x="1955" y="9941"/>
                    <a:pt x="1990" y="11679"/>
                    <a:pt x="2004" y="11801"/>
                  </a:cubicBezTo>
                  <a:cubicBezTo>
                    <a:pt x="768" y="12502"/>
                    <a:pt x="0" y="12983"/>
                    <a:pt x="0" y="12983"/>
                  </a:cubicBezTo>
                  <a:lnTo>
                    <a:pt x="1460" y="16645"/>
                  </a:lnTo>
                  <a:cubicBezTo>
                    <a:pt x="1460" y="16645"/>
                    <a:pt x="2351" y="16467"/>
                    <a:pt x="3732" y="16126"/>
                  </a:cubicBezTo>
                  <a:cubicBezTo>
                    <a:pt x="4263" y="16831"/>
                    <a:pt x="4896" y="17454"/>
                    <a:pt x="5611" y="17973"/>
                  </a:cubicBezTo>
                  <a:cubicBezTo>
                    <a:pt x="5273" y="19468"/>
                    <a:pt x="5112" y="20448"/>
                    <a:pt x="5112" y="20448"/>
                  </a:cubicBezTo>
                  <a:lnTo>
                    <a:pt x="7642" y="21536"/>
                  </a:lnTo>
                  <a:cubicBezTo>
                    <a:pt x="7642" y="21536"/>
                    <a:pt x="8236" y="20755"/>
                    <a:pt x="9083" y="19495"/>
                  </a:cubicBezTo>
                  <a:cubicBezTo>
                    <a:pt x="9914" y="19659"/>
                    <a:pt x="11699" y="19617"/>
                    <a:pt x="11812" y="19605"/>
                  </a:cubicBezTo>
                  <a:cubicBezTo>
                    <a:pt x="12507" y="20836"/>
                    <a:pt x="12984" y="21600"/>
                    <a:pt x="12984" y="21600"/>
                  </a:cubicBezTo>
                  <a:lnTo>
                    <a:pt x="16645" y="20140"/>
                  </a:lnTo>
                  <a:cubicBezTo>
                    <a:pt x="16645" y="20140"/>
                    <a:pt x="16465" y="19256"/>
                    <a:pt x="16122" y="17881"/>
                  </a:cubicBezTo>
                  <a:cubicBezTo>
                    <a:pt x="16854" y="17330"/>
                    <a:pt x="17498" y="16672"/>
                    <a:pt x="18029" y="15924"/>
                  </a:cubicBezTo>
                  <a:cubicBezTo>
                    <a:pt x="19510" y="16258"/>
                    <a:pt x="20478" y="16419"/>
                    <a:pt x="20478" y="16419"/>
                  </a:cubicBezTo>
                  <a:lnTo>
                    <a:pt x="21566" y="13889"/>
                  </a:lnTo>
                  <a:cubicBezTo>
                    <a:pt x="21566" y="13889"/>
                    <a:pt x="20777" y="13294"/>
                    <a:pt x="19508" y="12446"/>
                  </a:cubicBezTo>
                  <a:cubicBezTo>
                    <a:pt x="19652" y="11675"/>
                    <a:pt x="19618" y="9922"/>
                    <a:pt x="19602" y="97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4" name="Rectangle 41"/>
          <p:cNvSpPr/>
          <p:nvPr/>
        </p:nvSpPr>
        <p:spPr>
          <a:xfrm>
            <a:off x="6719121" y="2544399"/>
            <a:ext cx="2051621" cy="57445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anchor="t">
            <a:noAutofit/>
          </a:bodyPr>
          <a:lstStyle/>
          <a:p>
            <a:pPr indent="457200" algn="l">
              <a:lnSpc>
                <a:spcPct val="120000"/>
              </a:lnSpc>
            </a:pPr>
            <a:r>
              <a:rPr lang="zh-CN" altLang="en-US" sz="1400" dirty="0">
                <a:ea typeface="微软雅黑" panose="020B0503020204020204" pitchFamily="34" charset="-122"/>
              </a:rPr>
              <a:t>完善用户界面设计，提升用户体验和美观度。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8175306" y="3821225"/>
            <a:ext cx="574454" cy="574454"/>
            <a:chOff x="8175306" y="3967910"/>
            <a:chExt cx="574454" cy="574454"/>
          </a:xfrm>
        </p:grpSpPr>
        <p:sp>
          <p:nvSpPr>
            <p:cNvPr id="15" name="Oval 38"/>
            <p:cNvSpPr/>
            <p:nvPr/>
          </p:nvSpPr>
          <p:spPr>
            <a:xfrm>
              <a:off x="8175306" y="3967910"/>
              <a:ext cx="574454" cy="574454"/>
            </a:xfrm>
            <a:prstGeom prst="ellipse">
              <a:avLst/>
            </a:prstGeom>
            <a:solidFill>
              <a:schemeClr val="accent5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16" name="Freeform: Shape 39"/>
            <p:cNvSpPr/>
            <p:nvPr/>
          </p:nvSpPr>
          <p:spPr>
            <a:xfrm>
              <a:off x="8298403" y="4133283"/>
              <a:ext cx="328261" cy="2437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085" y="8532"/>
                  </a:moveTo>
                  <a:lnTo>
                    <a:pt x="17798" y="8532"/>
                  </a:lnTo>
                  <a:lnTo>
                    <a:pt x="17798" y="12676"/>
                  </a:lnTo>
                  <a:cubicBezTo>
                    <a:pt x="17798" y="14711"/>
                    <a:pt x="16603" y="16373"/>
                    <a:pt x="15079" y="16373"/>
                  </a:cubicBezTo>
                  <a:lnTo>
                    <a:pt x="9158" y="16373"/>
                  </a:lnTo>
                  <a:lnTo>
                    <a:pt x="9158" y="17810"/>
                  </a:lnTo>
                  <a:cubicBezTo>
                    <a:pt x="9158" y="18927"/>
                    <a:pt x="9837" y="19832"/>
                    <a:pt x="10673" y="19832"/>
                  </a:cubicBezTo>
                  <a:lnTo>
                    <a:pt x="16728" y="19832"/>
                  </a:lnTo>
                  <a:lnTo>
                    <a:pt x="19181" y="21600"/>
                  </a:lnTo>
                  <a:lnTo>
                    <a:pt x="19181" y="19832"/>
                  </a:lnTo>
                  <a:lnTo>
                    <a:pt x="20085" y="19832"/>
                  </a:lnTo>
                  <a:cubicBezTo>
                    <a:pt x="20922" y="19832"/>
                    <a:pt x="21600" y="18927"/>
                    <a:pt x="21600" y="17810"/>
                  </a:cubicBezTo>
                  <a:lnTo>
                    <a:pt x="21600" y="10554"/>
                  </a:lnTo>
                  <a:cubicBezTo>
                    <a:pt x="21600" y="9438"/>
                    <a:pt x="20922" y="8532"/>
                    <a:pt x="20085" y="8532"/>
                  </a:cubicBezTo>
                  <a:close/>
                  <a:moveTo>
                    <a:pt x="6912" y="15450"/>
                  </a:moveTo>
                  <a:lnTo>
                    <a:pt x="6689" y="15450"/>
                  </a:lnTo>
                  <a:lnTo>
                    <a:pt x="2592" y="18372"/>
                  </a:lnTo>
                  <a:lnTo>
                    <a:pt x="2592" y="15450"/>
                  </a:lnTo>
                  <a:lnTo>
                    <a:pt x="2074" y="15450"/>
                  </a:lnTo>
                  <a:cubicBezTo>
                    <a:pt x="928" y="15450"/>
                    <a:pt x="0" y="14211"/>
                    <a:pt x="0" y="12683"/>
                  </a:cubicBezTo>
                  <a:lnTo>
                    <a:pt x="0" y="2767"/>
                  </a:lnTo>
                  <a:cubicBezTo>
                    <a:pt x="0" y="1239"/>
                    <a:pt x="928" y="0"/>
                    <a:pt x="2074" y="0"/>
                  </a:cubicBezTo>
                  <a:lnTo>
                    <a:pt x="15034" y="0"/>
                  </a:lnTo>
                  <a:cubicBezTo>
                    <a:pt x="16179" y="0"/>
                    <a:pt x="17107" y="1239"/>
                    <a:pt x="17107" y="2767"/>
                  </a:cubicBezTo>
                  <a:lnTo>
                    <a:pt x="17107" y="4381"/>
                  </a:lnTo>
                  <a:lnTo>
                    <a:pt x="17107" y="8532"/>
                  </a:lnTo>
                  <a:lnTo>
                    <a:pt x="17107" y="12676"/>
                  </a:lnTo>
                  <a:cubicBezTo>
                    <a:pt x="17107" y="14205"/>
                    <a:pt x="16224" y="15450"/>
                    <a:pt x="15079" y="15450"/>
                  </a:cubicBezTo>
                  <a:lnTo>
                    <a:pt x="9158" y="15450"/>
                  </a:lnTo>
                  <a:cubicBezTo>
                    <a:pt x="9158" y="15450"/>
                    <a:pt x="6912" y="15450"/>
                    <a:pt x="6912" y="1545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Rectangle 37"/>
          <p:cNvSpPr/>
          <p:nvPr/>
        </p:nvSpPr>
        <p:spPr>
          <a:xfrm>
            <a:off x="7429500" y="4625340"/>
            <a:ext cx="2256790" cy="57086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anchor="t">
            <a:noAutofit/>
          </a:bodyPr>
          <a:lstStyle/>
          <a:p>
            <a:pPr indent="457200" algn="l">
              <a:lnSpc>
                <a:spcPct val="120000"/>
              </a:lnSpc>
            </a:pPr>
            <a:r>
              <a:rPr lang="zh-CN" altLang="en-US" sz="1400" dirty="0">
                <a:ea typeface="微软雅黑" panose="020B0503020204020204" pitchFamily="34" charset="-122"/>
              </a:rPr>
              <a:t>邀请一些用户使用该引擎，并收集他们的反馈和建议，以便进行改进和优化。</a:t>
            </a:r>
          </a:p>
        </p:txBody>
      </p:sp>
      <p:grpSp>
        <p:nvGrpSpPr>
          <p:cNvPr id="6" name="组合 5"/>
          <p:cNvGrpSpPr/>
          <p:nvPr/>
        </p:nvGrpSpPr>
        <p:grpSpPr>
          <a:xfrm>
            <a:off x="4562657" y="1284405"/>
            <a:ext cx="574454" cy="574454"/>
            <a:chOff x="5818052" y="1215190"/>
            <a:chExt cx="574454" cy="574454"/>
          </a:xfrm>
        </p:grpSpPr>
        <p:sp>
          <p:nvSpPr>
            <p:cNvPr id="18" name="Oval 34"/>
            <p:cNvSpPr/>
            <p:nvPr/>
          </p:nvSpPr>
          <p:spPr>
            <a:xfrm>
              <a:off x="5818052" y="1215190"/>
              <a:ext cx="574454" cy="574454"/>
            </a:xfrm>
            <a:prstGeom prst="ellipse">
              <a:avLst/>
            </a:prstGeom>
            <a:solidFill>
              <a:schemeClr val="accent3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19" name="Freeform: Shape 35"/>
            <p:cNvSpPr/>
            <p:nvPr/>
          </p:nvSpPr>
          <p:spPr>
            <a:xfrm>
              <a:off x="5941148" y="1355725"/>
              <a:ext cx="328261" cy="293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84" extrusionOk="0">
                  <a:moveTo>
                    <a:pt x="19415" y="16649"/>
                  </a:moveTo>
                  <a:cubicBezTo>
                    <a:pt x="20161" y="16995"/>
                    <a:pt x="20794" y="17015"/>
                    <a:pt x="20797" y="18016"/>
                  </a:cubicBezTo>
                  <a:lnTo>
                    <a:pt x="21600" y="21484"/>
                  </a:lnTo>
                  <a:lnTo>
                    <a:pt x="0" y="21484"/>
                  </a:lnTo>
                  <a:cubicBezTo>
                    <a:pt x="91" y="20771"/>
                    <a:pt x="349" y="19060"/>
                    <a:pt x="573" y="18136"/>
                  </a:cubicBezTo>
                  <a:cubicBezTo>
                    <a:pt x="679" y="17700"/>
                    <a:pt x="1212" y="16975"/>
                    <a:pt x="2036" y="16624"/>
                  </a:cubicBezTo>
                  <a:cubicBezTo>
                    <a:pt x="4050" y="15766"/>
                    <a:pt x="6877" y="14370"/>
                    <a:pt x="7251" y="13724"/>
                  </a:cubicBezTo>
                  <a:cubicBezTo>
                    <a:pt x="7484" y="13323"/>
                    <a:pt x="7579" y="13743"/>
                    <a:pt x="7681" y="13421"/>
                  </a:cubicBezTo>
                  <a:cubicBezTo>
                    <a:pt x="7916" y="12679"/>
                    <a:pt x="7968" y="11587"/>
                    <a:pt x="7968" y="11587"/>
                  </a:cubicBezTo>
                  <a:cubicBezTo>
                    <a:pt x="7848" y="11494"/>
                    <a:pt x="7572" y="10786"/>
                    <a:pt x="7434" y="10117"/>
                  </a:cubicBezTo>
                  <a:cubicBezTo>
                    <a:pt x="7387" y="9891"/>
                    <a:pt x="7082" y="9884"/>
                    <a:pt x="6846" y="8995"/>
                  </a:cubicBezTo>
                  <a:cubicBezTo>
                    <a:pt x="6653" y="8263"/>
                    <a:pt x="6425" y="7272"/>
                    <a:pt x="6518" y="6932"/>
                  </a:cubicBezTo>
                  <a:cubicBezTo>
                    <a:pt x="6566" y="6758"/>
                    <a:pt x="6695" y="6822"/>
                    <a:pt x="6716" y="6831"/>
                  </a:cubicBezTo>
                  <a:cubicBezTo>
                    <a:pt x="6697" y="6706"/>
                    <a:pt x="6673" y="6705"/>
                    <a:pt x="6649" y="6531"/>
                  </a:cubicBezTo>
                  <a:cubicBezTo>
                    <a:pt x="6603" y="6199"/>
                    <a:pt x="6428" y="5653"/>
                    <a:pt x="6414" y="5330"/>
                  </a:cubicBezTo>
                  <a:cubicBezTo>
                    <a:pt x="6302" y="2941"/>
                    <a:pt x="6814" y="1517"/>
                    <a:pt x="7802" y="834"/>
                  </a:cubicBezTo>
                  <a:cubicBezTo>
                    <a:pt x="8064" y="653"/>
                    <a:pt x="9136" y="145"/>
                    <a:pt x="9462" y="64"/>
                  </a:cubicBezTo>
                  <a:cubicBezTo>
                    <a:pt x="10187" y="-116"/>
                    <a:pt x="11659" y="109"/>
                    <a:pt x="12338" y="443"/>
                  </a:cubicBezTo>
                  <a:cubicBezTo>
                    <a:pt x="14203" y="1346"/>
                    <a:pt x="14766" y="2285"/>
                    <a:pt x="14624" y="5330"/>
                  </a:cubicBezTo>
                  <a:cubicBezTo>
                    <a:pt x="14599" y="5877"/>
                    <a:pt x="14486" y="6618"/>
                    <a:pt x="14433" y="6945"/>
                  </a:cubicBezTo>
                  <a:cubicBezTo>
                    <a:pt x="14521" y="6860"/>
                    <a:pt x="14606" y="6807"/>
                    <a:pt x="14679" y="6813"/>
                  </a:cubicBezTo>
                  <a:cubicBezTo>
                    <a:pt x="14982" y="6833"/>
                    <a:pt x="14696" y="8105"/>
                    <a:pt x="14460" y="8995"/>
                  </a:cubicBezTo>
                  <a:cubicBezTo>
                    <a:pt x="14225" y="9884"/>
                    <a:pt x="13904" y="9888"/>
                    <a:pt x="13872" y="10117"/>
                  </a:cubicBezTo>
                  <a:cubicBezTo>
                    <a:pt x="13761" y="10901"/>
                    <a:pt x="13490" y="11361"/>
                    <a:pt x="13347" y="11576"/>
                  </a:cubicBezTo>
                  <a:cubicBezTo>
                    <a:pt x="13347" y="11576"/>
                    <a:pt x="13436" y="12775"/>
                    <a:pt x="13704" y="13449"/>
                  </a:cubicBezTo>
                  <a:cubicBezTo>
                    <a:pt x="13812" y="13730"/>
                    <a:pt x="13931" y="13430"/>
                    <a:pt x="14102" y="13742"/>
                  </a:cubicBezTo>
                  <a:cubicBezTo>
                    <a:pt x="14018" y="13588"/>
                    <a:pt x="14272" y="14339"/>
                    <a:pt x="15405" y="14858"/>
                  </a:cubicBezTo>
                  <a:cubicBezTo>
                    <a:pt x="17512" y="15825"/>
                    <a:pt x="18500" y="16226"/>
                    <a:pt x="19415" y="16649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Rectangle 33"/>
          <p:cNvSpPr/>
          <p:nvPr/>
        </p:nvSpPr>
        <p:spPr>
          <a:xfrm>
            <a:off x="3644900" y="2161540"/>
            <a:ext cx="2153285" cy="85026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anchor="t">
            <a:noAutofit/>
          </a:bodyPr>
          <a:lstStyle/>
          <a:p>
            <a:pPr indent="457200" algn="l">
              <a:lnSpc>
                <a:spcPct val="120000"/>
              </a:lnSpc>
            </a:pPr>
            <a:r>
              <a:rPr lang="zh-CN" altLang="en-US" sz="1400" dirty="0">
                <a:ea typeface="微软雅黑" panose="020B0503020204020204" pitchFamily="34" charset="-122"/>
              </a:rPr>
              <a:t>进行系统的性能优化和安全加固，确保系统的稳定和安全性。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3392787" y="3778815"/>
            <a:ext cx="574454" cy="574454"/>
            <a:chOff x="3731877" y="1998910"/>
            <a:chExt cx="574454" cy="574454"/>
          </a:xfrm>
        </p:grpSpPr>
        <p:sp>
          <p:nvSpPr>
            <p:cNvPr id="21" name="Oval 30"/>
            <p:cNvSpPr/>
            <p:nvPr/>
          </p:nvSpPr>
          <p:spPr>
            <a:xfrm>
              <a:off x="3731877" y="1998910"/>
              <a:ext cx="574454" cy="574454"/>
            </a:xfrm>
            <a:prstGeom prst="ellipse">
              <a:avLst/>
            </a:prstGeom>
            <a:solidFill>
              <a:schemeClr val="accent2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22" name="Freeform: Shape 31"/>
            <p:cNvSpPr/>
            <p:nvPr/>
          </p:nvSpPr>
          <p:spPr>
            <a:xfrm>
              <a:off x="3894805" y="2122007"/>
              <a:ext cx="248598" cy="3282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50" h="21600" extrusionOk="0">
                  <a:moveTo>
                    <a:pt x="16784" y="1264"/>
                  </a:moveTo>
                  <a:cubicBezTo>
                    <a:pt x="16363" y="1078"/>
                    <a:pt x="15824" y="1189"/>
                    <a:pt x="15581" y="1511"/>
                  </a:cubicBezTo>
                  <a:lnTo>
                    <a:pt x="14280" y="3236"/>
                  </a:lnTo>
                  <a:cubicBezTo>
                    <a:pt x="14867" y="3417"/>
                    <a:pt x="15381" y="3636"/>
                    <a:pt x="15831" y="3874"/>
                  </a:cubicBezTo>
                  <a:lnTo>
                    <a:pt x="17106" y="2185"/>
                  </a:lnTo>
                  <a:cubicBezTo>
                    <a:pt x="17349" y="1863"/>
                    <a:pt x="17205" y="1451"/>
                    <a:pt x="16784" y="1264"/>
                  </a:cubicBezTo>
                  <a:close/>
                  <a:moveTo>
                    <a:pt x="21233" y="4689"/>
                  </a:moveTo>
                  <a:cubicBezTo>
                    <a:pt x="20988" y="4366"/>
                    <a:pt x="20450" y="4256"/>
                    <a:pt x="20028" y="4442"/>
                  </a:cubicBezTo>
                  <a:lnTo>
                    <a:pt x="17841" y="5408"/>
                  </a:lnTo>
                  <a:cubicBezTo>
                    <a:pt x="18203" y="5799"/>
                    <a:pt x="18487" y="6197"/>
                    <a:pt x="18711" y="6581"/>
                  </a:cubicBezTo>
                  <a:lnTo>
                    <a:pt x="20909" y="5610"/>
                  </a:lnTo>
                  <a:cubicBezTo>
                    <a:pt x="21331" y="5423"/>
                    <a:pt x="21475" y="5012"/>
                    <a:pt x="21233" y="4689"/>
                  </a:cubicBezTo>
                  <a:close/>
                  <a:moveTo>
                    <a:pt x="1322" y="4393"/>
                  </a:moveTo>
                  <a:cubicBezTo>
                    <a:pt x="900" y="4207"/>
                    <a:pt x="362" y="4317"/>
                    <a:pt x="118" y="4640"/>
                  </a:cubicBezTo>
                  <a:cubicBezTo>
                    <a:pt x="-125" y="4963"/>
                    <a:pt x="19" y="5375"/>
                    <a:pt x="441" y="5561"/>
                  </a:cubicBezTo>
                  <a:lnTo>
                    <a:pt x="2633" y="6530"/>
                  </a:lnTo>
                  <a:cubicBezTo>
                    <a:pt x="2861" y="6146"/>
                    <a:pt x="3149" y="5751"/>
                    <a:pt x="3514" y="5362"/>
                  </a:cubicBezTo>
                  <a:cubicBezTo>
                    <a:pt x="3514" y="5362"/>
                    <a:pt x="1322" y="4393"/>
                    <a:pt x="1322" y="4393"/>
                  </a:cubicBezTo>
                  <a:close/>
                  <a:moveTo>
                    <a:pt x="5797" y="1483"/>
                  </a:moveTo>
                  <a:cubicBezTo>
                    <a:pt x="5553" y="1160"/>
                    <a:pt x="5015" y="1050"/>
                    <a:pt x="4593" y="1236"/>
                  </a:cubicBezTo>
                  <a:cubicBezTo>
                    <a:pt x="4173" y="1422"/>
                    <a:pt x="4029" y="1834"/>
                    <a:pt x="4272" y="2157"/>
                  </a:cubicBezTo>
                  <a:lnTo>
                    <a:pt x="5544" y="3843"/>
                  </a:lnTo>
                  <a:cubicBezTo>
                    <a:pt x="5997" y="3607"/>
                    <a:pt x="6514" y="3392"/>
                    <a:pt x="7103" y="3215"/>
                  </a:cubicBezTo>
                  <a:cubicBezTo>
                    <a:pt x="7103" y="3215"/>
                    <a:pt x="5797" y="1483"/>
                    <a:pt x="5797" y="1483"/>
                  </a:cubicBezTo>
                  <a:close/>
                  <a:moveTo>
                    <a:pt x="10693" y="0"/>
                  </a:moveTo>
                  <a:cubicBezTo>
                    <a:pt x="10208" y="0"/>
                    <a:pt x="9813" y="302"/>
                    <a:pt x="9813" y="674"/>
                  </a:cubicBezTo>
                  <a:lnTo>
                    <a:pt x="9813" y="2753"/>
                  </a:lnTo>
                  <a:cubicBezTo>
                    <a:pt x="10026" y="2740"/>
                    <a:pt x="11348" y="2744"/>
                    <a:pt x="11574" y="2758"/>
                  </a:cubicBezTo>
                  <a:lnTo>
                    <a:pt x="11574" y="674"/>
                  </a:lnTo>
                  <a:cubicBezTo>
                    <a:pt x="11574" y="302"/>
                    <a:pt x="11180" y="0"/>
                    <a:pt x="10693" y="0"/>
                  </a:cubicBezTo>
                  <a:close/>
                  <a:moveTo>
                    <a:pt x="18428" y="9068"/>
                  </a:moveTo>
                  <a:cubicBezTo>
                    <a:pt x="18228" y="7091"/>
                    <a:pt x="16423" y="3572"/>
                    <a:pt x="10662" y="3572"/>
                  </a:cubicBezTo>
                  <a:cubicBezTo>
                    <a:pt x="10661" y="3572"/>
                    <a:pt x="10660" y="3572"/>
                    <a:pt x="10659" y="3572"/>
                  </a:cubicBezTo>
                  <a:cubicBezTo>
                    <a:pt x="10658" y="3572"/>
                    <a:pt x="10658" y="3572"/>
                    <a:pt x="10657" y="3572"/>
                  </a:cubicBezTo>
                  <a:cubicBezTo>
                    <a:pt x="10656" y="3572"/>
                    <a:pt x="10655" y="3572"/>
                    <a:pt x="10655" y="3572"/>
                  </a:cubicBezTo>
                  <a:cubicBezTo>
                    <a:pt x="10654" y="3572"/>
                    <a:pt x="10653" y="3572"/>
                    <a:pt x="10652" y="3572"/>
                  </a:cubicBezTo>
                  <a:cubicBezTo>
                    <a:pt x="4890" y="3572"/>
                    <a:pt x="3086" y="7091"/>
                    <a:pt x="2886" y="9068"/>
                  </a:cubicBezTo>
                  <a:cubicBezTo>
                    <a:pt x="2715" y="10852"/>
                    <a:pt x="4327" y="12514"/>
                    <a:pt x="4510" y="12775"/>
                  </a:cubicBezTo>
                  <a:cubicBezTo>
                    <a:pt x="4810" y="13201"/>
                    <a:pt x="6695" y="14825"/>
                    <a:pt x="6762" y="15807"/>
                  </a:cubicBezTo>
                  <a:cubicBezTo>
                    <a:pt x="6855" y="17159"/>
                    <a:pt x="7070" y="17195"/>
                    <a:pt x="7930" y="17355"/>
                  </a:cubicBezTo>
                  <a:cubicBezTo>
                    <a:pt x="8807" y="17519"/>
                    <a:pt x="12507" y="17519"/>
                    <a:pt x="13383" y="17355"/>
                  </a:cubicBezTo>
                  <a:cubicBezTo>
                    <a:pt x="14243" y="17195"/>
                    <a:pt x="14459" y="17159"/>
                    <a:pt x="14552" y="15807"/>
                  </a:cubicBezTo>
                  <a:cubicBezTo>
                    <a:pt x="14619" y="14825"/>
                    <a:pt x="16504" y="13201"/>
                    <a:pt x="16803" y="12775"/>
                  </a:cubicBezTo>
                  <a:cubicBezTo>
                    <a:pt x="16987" y="12514"/>
                    <a:pt x="18599" y="10852"/>
                    <a:pt x="18428" y="9068"/>
                  </a:cubicBezTo>
                  <a:close/>
                  <a:moveTo>
                    <a:pt x="13756" y="19204"/>
                  </a:moveTo>
                  <a:cubicBezTo>
                    <a:pt x="13756" y="18991"/>
                    <a:pt x="13530" y="18817"/>
                    <a:pt x="13251" y="18817"/>
                  </a:cubicBezTo>
                  <a:lnTo>
                    <a:pt x="8063" y="18817"/>
                  </a:lnTo>
                  <a:cubicBezTo>
                    <a:pt x="7783" y="18817"/>
                    <a:pt x="7557" y="18991"/>
                    <a:pt x="7557" y="19204"/>
                  </a:cubicBezTo>
                  <a:lnTo>
                    <a:pt x="7557" y="19204"/>
                  </a:lnTo>
                  <a:cubicBezTo>
                    <a:pt x="7557" y="19418"/>
                    <a:pt x="7783" y="19591"/>
                    <a:pt x="8063" y="19591"/>
                  </a:cubicBezTo>
                  <a:lnTo>
                    <a:pt x="13251" y="19591"/>
                  </a:lnTo>
                  <a:cubicBezTo>
                    <a:pt x="13530" y="19591"/>
                    <a:pt x="13756" y="19418"/>
                    <a:pt x="13756" y="19204"/>
                  </a:cubicBezTo>
                  <a:cubicBezTo>
                    <a:pt x="13756" y="19204"/>
                    <a:pt x="13756" y="19204"/>
                    <a:pt x="13756" y="19204"/>
                  </a:cubicBezTo>
                  <a:close/>
                  <a:moveTo>
                    <a:pt x="13756" y="18147"/>
                  </a:moveTo>
                  <a:cubicBezTo>
                    <a:pt x="13756" y="17934"/>
                    <a:pt x="13530" y="17761"/>
                    <a:pt x="13251" y="17761"/>
                  </a:cubicBezTo>
                  <a:lnTo>
                    <a:pt x="8063" y="17761"/>
                  </a:lnTo>
                  <a:cubicBezTo>
                    <a:pt x="7783" y="17761"/>
                    <a:pt x="7557" y="17934"/>
                    <a:pt x="7557" y="18147"/>
                  </a:cubicBezTo>
                  <a:lnTo>
                    <a:pt x="7557" y="18147"/>
                  </a:lnTo>
                  <a:cubicBezTo>
                    <a:pt x="7557" y="18361"/>
                    <a:pt x="7783" y="18535"/>
                    <a:pt x="8063" y="18535"/>
                  </a:cubicBezTo>
                  <a:lnTo>
                    <a:pt x="13251" y="18535"/>
                  </a:lnTo>
                  <a:cubicBezTo>
                    <a:pt x="13530" y="18535"/>
                    <a:pt x="13756" y="18361"/>
                    <a:pt x="13756" y="18147"/>
                  </a:cubicBezTo>
                  <a:cubicBezTo>
                    <a:pt x="13756" y="18147"/>
                    <a:pt x="13756" y="18147"/>
                    <a:pt x="13756" y="18147"/>
                  </a:cubicBezTo>
                  <a:close/>
                  <a:moveTo>
                    <a:pt x="8400" y="19874"/>
                  </a:moveTo>
                  <a:lnTo>
                    <a:pt x="12913" y="19874"/>
                  </a:lnTo>
                  <a:cubicBezTo>
                    <a:pt x="12913" y="20827"/>
                    <a:pt x="11903" y="21600"/>
                    <a:pt x="10657" y="21600"/>
                  </a:cubicBezTo>
                  <a:cubicBezTo>
                    <a:pt x="9411" y="21600"/>
                    <a:pt x="8400" y="20827"/>
                    <a:pt x="8400" y="1987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Rectangle 29"/>
          <p:cNvSpPr/>
          <p:nvPr/>
        </p:nvSpPr>
        <p:spPr>
          <a:xfrm>
            <a:off x="2414270" y="4760595"/>
            <a:ext cx="2296160" cy="5746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txBody>
          <a:bodyPr wrap="square" lIns="0" tIns="0" rIns="0" bIns="0" anchor="t">
            <a:noAutofit/>
          </a:bodyPr>
          <a:lstStyle/>
          <a:p>
            <a:pPr indent="457200" algn="l">
              <a:lnSpc>
                <a:spcPct val="120000"/>
              </a:lnSpc>
            </a:pPr>
            <a:r>
              <a:rPr lang="zh-CN" altLang="en-US" sz="1400" dirty="0">
                <a:ea typeface="微软雅黑" panose="020B0503020204020204" pitchFamily="34" charset="-122"/>
              </a:rPr>
              <a:t>完善搜索功能，提升搜索结果的准确性和速度。</a:t>
            </a:r>
          </a:p>
        </p:txBody>
      </p:sp>
      <p:sp>
        <p:nvSpPr>
          <p:cNvPr id="32" name="Freeform: Shape 17"/>
          <p:cNvSpPr/>
          <p:nvPr/>
        </p:nvSpPr>
        <p:spPr>
          <a:xfrm rot="16200000" flipH="1">
            <a:off x="7731290" y="5128376"/>
            <a:ext cx="627399" cy="25183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30" y="840"/>
                </a:lnTo>
                <a:lnTo>
                  <a:pt x="21600" y="21600"/>
                </a:lnTo>
                <a:lnTo>
                  <a:pt x="21591" y="158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3" name="Arrow: Right 18"/>
          <p:cNvSpPr/>
          <p:nvPr/>
        </p:nvSpPr>
        <p:spPr>
          <a:xfrm rot="16200000">
            <a:off x="6014578" y="5137590"/>
            <a:ext cx="164205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5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5" name="Freeform: Shape 15"/>
          <p:cNvSpPr/>
          <p:nvPr/>
        </p:nvSpPr>
        <p:spPr>
          <a:xfrm rot="16200000" flipH="1">
            <a:off x="6835734" y="5648951"/>
            <a:ext cx="626356" cy="14781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" y="0"/>
                </a:moveTo>
                <a:lnTo>
                  <a:pt x="0" y="1391"/>
                </a:lnTo>
                <a:lnTo>
                  <a:pt x="21600" y="21600"/>
                </a:lnTo>
                <a:lnTo>
                  <a:pt x="21600" y="12014"/>
                </a:lnTo>
                <a:lnTo>
                  <a:pt x="4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6" name="Arrow: Right 16"/>
          <p:cNvSpPr/>
          <p:nvPr/>
        </p:nvSpPr>
        <p:spPr>
          <a:xfrm rot="16200000">
            <a:off x="5227900" y="4729056"/>
            <a:ext cx="2459126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4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7" name="Freeform: Shape 13"/>
          <p:cNvSpPr/>
          <p:nvPr/>
        </p:nvSpPr>
        <p:spPr>
          <a:xfrm rot="16200000" flipH="1">
            <a:off x="5814387" y="6056881"/>
            <a:ext cx="628069" cy="6606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1" y="8656"/>
                </a:moveTo>
                <a:lnTo>
                  <a:pt x="21589" y="0"/>
                </a:lnTo>
                <a:lnTo>
                  <a:pt x="21600" y="21600"/>
                </a:lnTo>
                <a:lnTo>
                  <a:pt x="0" y="11830"/>
                </a:lnTo>
                <a:lnTo>
                  <a:pt x="61" y="8656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8" name="Arrow: Right 14"/>
          <p:cNvSpPr/>
          <p:nvPr/>
        </p:nvSpPr>
        <p:spPr>
          <a:xfrm rot="16200000">
            <a:off x="4384480" y="4232185"/>
            <a:ext cx="345286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3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9" name="Freeform: Shape 11"/>
          <p:cNvSpPr/>
          <p:nvPr/>
        </p:nvSpPr>
        <p:spPr>
          <a:xfrm rot="16200000" flipH="1">
            <a:off x="4761430" y="5664164"/>
            <a:ext cx="627439" cy="144668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7" y="20157"/>
                </a:moveTo>
                <a:lnTo>
                  <a:pt x="21588" y="0"/>
                </a:lnTo>
                <a:lnTo>
                  <a:pt x="21600" y="9767"/>
                </a:lnTo>
                <a:lnTo>
                  <a:pt x="0" y="21600"/>
                </a:lnTo>
                <a:lnTo>
                  <a:pt x="27" y="2015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40" name="Arrow: Right 12"/>
          <p:cNvSpPr/>
          <p:nvPr/>
        </p:nvSpPr>
        <p:spPr>
          <a:xfrm rot="16200000">
            <a:off x="4518388" y="4729055"/>
            <a:ext cx="2459126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2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41" name="Freeform: Shape 9"/>
          <p:cNvSpPr/>
          <p:nvPr/>
        </p:nvSpPr>
        <p:spPr>
          <a:xfrm rot="16200000" flipH="1">
            <a:off x="3870824" y="5132960"/>
            <a:ext cx="628478" cy="25080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0728"/>
                </a:moveTo>
                <a:lnTo>
                  <a:pt x="21600" y="0"/>
                </a:lnTo>
                <a:lnTo>
                  <a:pt x="21591" y="5658"/>
                </a:lnTo>
                <a:lnTo>
                  <a:pt x="48" y="21600"/>
                </a:lnTo>
                <a:lnTo>
                  <a:pt x="0" y="20728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42" name="Arrow: Right 10"/>
          <p:cNvSpPr/>
          <p:nvPr/>
        </p:nvSpPr>
        <p:spPr>
          <a:xfrm rot="16200000">
            <a:off x="4565771" y="5137591"/>
            <a:ext cx="1642057" cy="232186"/>
          </a:xfrm>
          <a:prstGeom prst="rightArrow">
            <a:avLst>
              <a:gd name="adj1" fmla="val 42611"/>
              <a:gd name="adj2" fmla="val 85179"/>
            </a:avLst>
          </a:prstGeom>
          <a:solidFill>
            <a:schemeClr val="accent1">
              <a:lumMod val="100000"/>
            </a:schemeClr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>
            <a:fillRect/>
          </a:stretch>
        </p:blipFill>
        <p:spPr>
          <a:xfrm>
            <a:off x="0" y="-2400"/>
            <a:ext cx="12192000" cy="6858001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746640" y="2467143"/>
            <a:ext cx="4698722" cy="144655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88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</a:t>
            </a:r>
          </a:p>
        </p:txBody>
      </p:sp>
      <p:grpSp>
        <p:nvGrpSpPr>
          <p:cNvPr id="6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7" name="L 形 6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9" name="L 形 8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0" name="L 形 9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8" name="等腰三角形 7"/>
          <p:cNvSpPr/>
          <p:nvPr/>
        </p:nvSpPr>
        <p:spPr>
          <a:xfrm rot="3259845">
            <a:off x="9952811" y="1690174"/>
            <a:ext cx="939800" cy="768350"/>
          </a:xfrm>
          <a:prstGeom prst="triangle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 rot="10800000">
            <a:off x="1885036" y="2344705"/>
            <a:ext cx="6799262" cy="39687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 rot="19459845">
            <a:off x="643277" y="2899889"/>
            <a:ext cx="1209600" cy="120939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 rot="3259845">
            <a:off x="909251" y="5843198"/>
            <a:ext cx="471487" cy="47160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75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2" name="任意多边形 21"/>
          <p:cNvSpPr/>
          <p:nvPr/>
        </p:nvSpPr>
        <p:spPr>
          <a:xfrm rot="3259845">
            <a:off x="10859221" y="2978980"/>
            <a:ext cx="504000" cy="503265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7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46" name="直接连接符 45"/>
          <p:cNvCxnSpPr/>
          <p:nvPr/>
        </p:nvCxnSpPr>
        <p:spPr>
          <a:xfrm>
            <a:off x="4447340" y="3996201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 bwMode="auto">
          <a:xfrm>
            <a:off x="2944139" y="739417"/>
            <a:ext cx="5650569" cy="4122403"/>
            <a:chOff x="3072990" y="984084"/>
            <a:chExt cx="5651364" cy="4121380"/>
          </a:xfrm>
        </p:grpSpPr>
        <p:sp>
          <p:nvSpPr>
            <p:cNvPr id="180" name="矩形 179"/>
            <p:cNvSpPr/>
            <p:nvPr/>
          </p:nvSpPr>
          <p:spPr>
            <a:xfrm rot="1197552">
              <a:off x="3636008" y="1275143"/>
              <a:ext cx="824516" cy="823708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1" name="矩形 180"/>
            <p:cNvSpPr/>
            <p:nvPr/>
          </p:nvSpPr>
          <p:spPr>
            <a:xfrm rot="8972468">
              <a:off x="3072990" y="984084"/>
              <a:ext cx="403282" cy="4031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2" name="矩形 181"/>
            <p:cNvSpPr/>
            <p:nvPr/>
          </p:nvSpPr>
          <p:spPr>
            <a:xfrm rot="8972468">
              <a:off x="8238286" y="4619810"/>
              <a:ext cx="486068" cy="485654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 bwMode="auto">
          <a:xfrm>
            <a:off x="1269822" y="1268687"/>
            <a:ext cx="8747303" cy="4247261"/>
            <a:chOff x="1597639" y="1406397"/>
            <a:chExt cx="8746801" cy="4246077"/>
          </a:xfrm>
        </p:grpSpPr>
        <p:sp>
          <p:nvSpPr>
            <p:cNvPr id="183" name="任意多边形 182"/>
            <p:cNvSpPr/>
            <p:nvPr/>
          </p:nvSpPr>
          <p:spPr>
            <a:xfrm rot="20711973">
              <a:off x="1597639" y="1406397"/>
              <a:ext cx="381519" cy="391593"/>
            </a:xfrm>
            <a:prstGeom prst="rt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/>
            </a:p>
          </p:txBody>
        </p:sp>
        <p:sp>
          <p:nvSpPr>
            <p:cNvPr id="184" name="等腰三角形 183"/>
            <p:cNvSpPr/>
            <p:nvPr/>
          </p:nvSpPr>
          <p:spPr>
            <a:xfrm rot="20678025">
              <a:off x="9577722" y="4987496"/>
              <a:ext cx="766718" cy="664978"/>
            </a:xfrm>
            <a:prstGeom prst="triangle">
              <a:avLst/>
            </a:prstGeom>
            <a:solidFill>
              <a:schemeClr val="accent5">
                <a:lumMod val="75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185" name="任意多边形 184"/>
            <p:cNvSpPr/>
            <p:nvPr/>
          </p:nvSpPr>
          <p:spPr>
            <a:xfrm rot="3259845">
              <a:off x="3104775" y="4464012"/>
              <a:ext cx="395177" cy="395977"/>
            </a:xfrm>
            <a:custGeom>
              <a:avLst/>
              <a:gdLst>
                <a:gd name="connsiteX0" fmla="*/ 0 w 470364"/>
                <a:gd name="connsiteY0" fmla="*/ 769750 h 769750"/>
                <a:gd name="connsiteX1" fmla="*/ 0 w 470364"/>
                <a:gd name="connsiteY1" fmla="*/ 3 h 769750"/>
                <a:gd name="connsiteX2" fmla="*/ 1 w 470364"/>
                <a:gd name="connsiteY2" fmla="*/ 0 h 769750"/>
                <a:gd name="connsiteX3" fmla="*/ 470364 w 470364"/>
                <a:gd name="connsiteY3" fmla="*/ 769750 h 76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364" h="769750">
                  <a:moveTo>
                    <a:pt x="0" y="769750"/>
                  </a:moveTo>
                  <a:lnTo>
                    <a:pt x="0" y="3"/>
                  </a:lnTo>
                  <a:lnTo>
                    <a:pt x="1" y="0"/>
                  </a:lnTo>
                  <a:lnTo>
                    <a:pt x="470364" y="769750"/>
                  </a:lnTo>
                  <a:close/>
                </a:path>
              </a:pathLst>
            </a:custGeom>
            <a:solidFill>
              <a:schemeClr val="accent5">
                <a:lumMod val="7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0" name="矩形 59"/>
          <p:cNvSpPr/>
          <p:nvPr/>
        </p:nvSpPr>
        <p:spPr bwMode="auto">
          <a:xfrm rot="9252532">
            <a:off x="10996251" y="5562179"/>
            <a:ext cx="486000" cy="485775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5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702271" y="2378388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927513" y="3885978"/>
            <a:ext cx="3158902" cy="5067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  <a:defRPr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cxnSp>
        <p:nvCxnSpPr>
          <p:cNvPr id="19" name="PA_直接连接符 18"/>
          <p:cNvCxnSpPr/>
          <p:nvPr>
            <p:custDataLst>
              <p:tags r:id="rId2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135380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4" y="5654824"/>
            <a:ext cx="231237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11"/>
          <a:srcRect t="2054" b="3954"/>
          <a:stretch>
            <a:fillRect/>
          </a:stretch>
        </p:blipFill>
        <p:spPr>
          <a:xfrm>
            <a:off x="0" y="-254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989513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项目概述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6" y="-1589"/>
            <a:ext cx="3984625" cy="15399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16" name="5"/>
          <p:cNvCxnSpPr/>
          <p:nvPr/>
        </p:nvCxnSpPr>
        <p:spPr>
          <a:xfrm flipH="1">
            <a:off x="6105949" y="3339254"/>
            <a:ext cx="16510" cy="286004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矩形 146"/>
          <p:cNvSpPr/>
          <p:nvPr>
            <p:custDataLst>
              <p:tags r:id="rId2"/>
            </p:custDataLst>
          </p:nvPr>
        </p:nvSpPr>
        <p:spPr>
          <a:xfrm>
            <a:off x="2556510" y="1302385"/>
            <a:ext cx="6946900" cy="1612265"/>
          </a:xfrm>
          <a:prstGeom prst="rect">
            <a:avLst/>
          </a:prstGeom>
        </p:spPr>
        <p:txBody>
          <a:bodyPr wrap="square" lIns="0" tIns="0" rIns="0" bIns="0" anchor="ctr">
            <a:no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13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随着互联网的发展，人们获取信息的方式发生了巨大的变化。特别是在图书领域，读者需要更加高效和便捷地获取他们感兴趣的书籍信息。传统的搜索引擎虽然可以提供大量的信息，但是在特定领域的深度搜索和精准推荐方面仍然存在不足。因此，开发一款专注于书籍领域的垂直搜索引擎成为了当下的需求。</a:t>
            </a:r>
          </a:p>
          <a:p>
            <a:pPr indent="457200">
              <a:lnSpc>
                <a:spcPct val="120000"/>
              </a:lnSpc>
            </a:pPr>
            <a:r>
              <a:rPr lang="zh-CN" altLang="en-US" sz="13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团队将致力于开发一款功能强大、用户体验友好的书籍垂直搜索引擎，整合各种图书信息资源，通过技术手段提高图书信息的获取效率，为用户提供更加全面、深入的书籍搜索和推荐服务。这将有助于读者更快速、更准确地找到他们感兴趣的书籍，推动图书行业的数字化和信息化发展。书籍垂直搜索引擎项目的开发将填补当前书籍领域搜索服务的空白，满足用户对于高效获取图书信息的需求，促进图书产业的数字化和信息化发展。</a:t>
            </a:r>
            <a:endParaRPr lang="zh-CN" altLang="en-US" sz="1300" b="1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indent="457200">
              <a:lnSpc>
                <a:spcPct val="120000"/>
              </a:lnSpc>
            </a:pPr>
            <a:endParaRPr lang="zh-CN" altLang="en-US" sz="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1546860" y="3251200"/>
            <a:ext cx="3127375" cy="103822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传统的综合搜索引擎</a:t>
            </a:r>
          </a:p>
        </p:txBody>
      </p:sp>
      <p:sp>
        <p:nvSpPr>
          <p:cNvPr id="3" name="矩形 2"/>
          <p:cNvSpPr/>
          <p:nvPr>
            <p:custDataLst>
              <p:tags r:id="rId4"/>
            </p:custDataLst>
          </p:nvPr>
        </p:nvSpPr>
        <p:spPr>
          <a:xfrm>
            <a:off x="7943850" y="3251200"/>
            <a:ext cx="3127375" cy="1038225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/>
          <a:p>
            <a:pPr indent="457200">
              <a:lnSpc>
                <a:spcPct val="120000"/>
              </a:lnSpc>
            </a:pPr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ea typeface="微软雅黑" panose="020B0503020204020204" pitchFamily="34" charset="-122"/>
              </a:rPr>
              <a:t>垂直搜索引擎</a:t>
            </a:r>
          </a:p>
        </p:txBody>
      </p:sp>
      <p:pic>
        <p:nvPicPr>
          <p:cNvPr id="8" name="图片 7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12"/>
          <a:srcRect l="5459" t="33838" r="79518" b="54437"/>
          <a:stretch>
            <a:fillRect/>
          </a:stretch>
        </p:blipFill>
        <p:spPr>
          <a:xfrm>
            <a:off x="243205" y="4171950"/>
            <a:ext cx="1415415" cy="62166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12"/>
          <a:srcRect l="21899" t="34808" r="67550" b="55344"/>
          <a:stretch>
            <a:fillRect/>
          </a:stretch>
        </p:blipFill>
        <p:spPr>
          <a:xfrm>
            <a:off x="1788160" y="4566920"/>
            <a:ext cx="1191260" cy="625475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3"/>
          <a:srcRect l="20867" t="46308" r="66266" b="44480"/>
          <a:stretch>
            <a:fillRect/>
          </a:stretch>
        </p:blipFill>
        <p:spPr>
          <a:xfrm>
            <a:off x="3052445" y="4982845"/>
            <a:ext cx="1418590" cy="5715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3"/>
          <a:srcRect l="8224" t="67019" r="81880" b="25574"/>
          <a:stretch>
            <a:fillRect/>
          </a:stretch>
        </p:blipFill>
        <p:spPr>
          <a:xfrm>
            <a:off x="4652010" y="5398135"/>
            <a:ext cx="1206500" cy="508000"/>
          </a:xfrm>
          <a:prstGeom prst="rect">
            <a:avLst/>
          </a:prstGeom>
        </p:spPr>
      </p:pic>
      <p:pic>
        <p:nvPicPr>
          <p:cNvPr id="13" name="图片 12" descr="3b32303039303531393bcbd1cbf7"/>
          <p:cNvPicPr>
            <a:picLocks noChangeAspect="1"/>
          </p:cNvPicPr>
          <p:nvPr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7206615" y="4634865"/>
            <a:ext cx="347980" cy="347980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7554595" y="4625975"/>
            <a:ext cx="386270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针对某一个行业或领域的专业搜索引擎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702271" y="2417355"/>
            <a:ext cx="6324124" cy="829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系统架构与功能设计</a:t>
            </a:r>
          </a:p>
        </p:txBody>
      </p:sp>
      <p:cxnSp>
        <p:nvCxnSpPr>
          <p:cNvPr id="19" name="PA_直接连接符 18"/>
          <p:cNvCxnSpPr/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134745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80800" y="5560493"/>
            <a:ext cx="2304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681730" y="3719195"/>
            <a:ext cx="20142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技术选型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80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功能设计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6"/>
          <a:srcRect t="2054" b="3954"/>
          <a:stretch>
            <a:fillRect/>
          </a:stretch>
        </p:blipFill>
        <p:spPr>
          <a:xfrm>
            <a:off x="-25400" y="-254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4850979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技术选型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1587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9" name="五边形 128"/>
          <p:cNvSpPr/>
          <p:nvPr/>
        </p:nvSpPr>
        <p:spPr>
          <a:xfrm>
            <a:off x="4820750" y="2555602"/>
            <a:ext cx="3161836" cy="3011272"/>
          </a:xfrm>
          <a:prstGeom prst="pentagon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132" name="组合 131"/>
          <p:cNvGrpSpPr/>
          <p:nvPr/>
        </p:nvGrpSpPr>
        <p:grpSpPr>
          <a:xfrm>
            <a:off x="6077632" y="2169336"/>
            <a:ext cx="648072" cy="648072"/>
            <a:chOff x="3909160" y="2249137"/>
            <a:chExt cx="648072" cy="648072"/>
          </a:xfrm>
        </p:grpSpPr>
        <p:sp>
          <p:nvSpPr>
            <p:cNvPr id="167" name="椭圆 166"/>
            <p:cNvSpPr/>
            <p:nvPr/>
          </p:nvSpPr>
          <p:spPr>
            <a:xfrm>
              <a:off x="3909160" y="2249137"/>
              <a:ext cx="648072" cy="648072"/>
            </a:xfrm>
            <a:prstGeom prst="ellipse">
              <a:avLst/>
            </a:pr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8" name="任意多边形: 形状 167"/>
            <p:cNvSpPr/>
            <p:nvPr/>
          </p:nvSpPr>
          <p:spPr bwMode="auto">
            <a:xfrm>
              <a:off x="4043050" y="2390028"/>
              <a:ext cx="380293" cy="366291"/>
            </a:xfrm>
            <a:custGeom>
              <a:avLst/>
              <a:gdLst>
                <a:gd name="T0" fmla="*/ 3413 w 6827"/>
                <a:gd name="T1" fmla="*/ 0 h 5912"/>
                <a:gd name="T2" fmla="*/ 0 w 6827"/>
                <a:gd name="T3" fmla="*/ 5912 h 5912"/>
                <a:gd name="T4" fmla="*/ 6827 w 6827"/>
                <a:gd name="T5" fmla="*/ 5912 h 5912"/>
                <a:gd name="T6" fmla="*/ 3413 w 6827"/>
                <a:gd name="T7" fmla="*/ 0 h 5912"/>
                <a:gd name="T8" fmla="*/ 3413 w 6827"/>
                <a:gd name="T9" fmla="*/ 972 h 5912"/>
                <a:gd name="T10" fmla="*/ 4489 w 6827"/>
                <a:gd name="T11" fmla="*/ 2835 h 5912"/>
                <a:gd name="T12" fmla="*/ 2338 w 6827"/>
                <a:gd name="T13" fmla="*/ 2835 h 5912"/>
                <a:gd name="T14" fmla="*/ 3413 w 6827"/>
                <a:gd name="T15" fmla="*/ 972 h 5912"/>
                <a:gd name="T16" fmla="*/ 842 w 6827"/>
                <a:gd name="T17" fmla="*/ 5426 h 5912"/>
                <a:gd name="T18" fmla="*/ 1917 w 6827"/>
                <a:gd name="T19" fmla="*/ 3564 h 5912"/>
                <a:gd name="T20" fmla="*/ 2993 w 6827"/>
                <a:gd name="T21" fmla="*/ 5426 h 5912"/>
                <a:gd name="T22" fmla="*/ 842 w 6827"/>
                <a:gd name="T23" fmla="*/ 5426 h 5912"/>
                <a:gd name="T24" fmla="*/ 2338 w 6827"/>
                <a:gd name="T25" fmla="*/ 3321 h 5912"/>
                <a:gd name="T26" fmla="*/ 4489 w 6827"/>
                <a:gd name="T27" fmla="*/ 3321 h 5912"/>
                <a:gd name="T28" fmla="*/ 3413 w 6827"/>
                <a:gd name="T29" fmla="*/ 5183 h 5912"/>
                <a:gd name="T30" fmla="*/ 2338 w 6827"/>
                <a:gd name="T31" fmla="*/ 3321 h 5912"/>
                <a:gd name="T32" fmla="*/ 4910 w 6827"/>
                <a:gd name="T33" fmla="*/ 3564 h 5912"/>
                <a:gd name="T34" fmla="*/ 5985 w 6827"/>
                <a:gd name="T35" fmla="*/ 5426 h 5912"/>
                <a:gd name="T36" fmla="*/ 3834 w 6827"/>
                <a:gd name="T37" fmla="*/ 5426 h 5912"/>
                <a:gd name="T38" fmla="*/ 4910 w 6827"/>
                <a:gd name="T39" fmla="*/ 3564 h 5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827" h="5912">
                  <a:moveTo>
                    <a:pt x="3413" y="0"/>
                  </a:moveTo>
                  <a:lnTo>
                    <a:pt x="0" y="5912"/>
                  </a:lnTo>
                  <a:lnTo>
                    <a:pt x="6827" y="5912"/>
                  </a:lnTo>
                  <a:lnTo>
                    <a:pt x="3413" y="0"/>
                  </a:lnTo>
                  <a:close/>
                  <a:moveTo>
                    <a:pt x="3413" y="972"/>
                  </a:moveTo>
                  <a:lnTo>
                    <a:pt x="4489" y="2835"/>
                  </a:lnTo>
                  <a:lnTo>
                    <a:pt x="2338" y="2835"/>
                  </a:lnTo>
                  <a:lnTo>
                    <a:pt x="3413" y="972"/>
                  </a:lnTo>
                  <a:close/>
                  <a:moveTo>
                    <a:pt x="842" y="5426"/>
                  </a:moveTo>
                  <a:lnTo>
                    <a:pt x="1917" y="3564"/>
                  </a:lnTo>
                  <a:lnTo>
                    <a:pt x="2993" y="5426"/>
                  </a:lnTo>
                  <a:lnTo>
                    <a:pt x="842" y="5426"/>
                  </a:lnTo>
                  <a:close/>
                  <a:moveTo>
                    <a:pt x="2338" y="3321"/>
                  </a:moveTo>
                  <a:lnTo>
                    <a:pt x="4489" y="3321"/>
                  </a:lnTo>
                  <a:lnTo>
                    <a:pt x="3413" y="5183"/>
                  </a:lnTo>
                  <a:lnTo>
                    <a:pt x="2338" y="3321"/>
                  </a:lnTo>
                  <a:close/>
                  <a:moveTo>
                    <a:pt x="4910" y="3564"/>
                  </a:moveTo>
                  <a:lnTo>
                    <a:pt x="5985" y="5426"/>
                  </a:lnTo>
                  <a:lnTo>
                    <a:pt x="3834" y="5426"/>
                  </a:lnTo>
                  <a:lnTo>
                    <a:pt x="4910" y="356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37" name="组合 136"/>
          <p:cNvGrpSpPr/>
          <p:nvPr/>
        </p:nvGrpSpPr>
        <p:grpSpPr>
          <a:xfrm>
            <a:off x="7609618" y="3533816"/>
            <a:ext cx="648072" cy="648072"/>
            <a:chOff x="5675954" y="2249137"/>
            <a:chExt cx="648072" cy="648072"/>
          </a:xfrm>
        </p:grpSpPr>
        <p:sp>
          <p:nvSpPr>
            <p:cNvPr id="163" name="椭圆 162"/>
            <p:cNvSpPr/>
            <p:nvPr/>
          </p:nvSpPr>
          <p:spPr>
            <a:xfrm>
              <a:off x="5675954" y="2249137"/>
              <a:ext cx="648072" cy="648072"/>
            </a:xfrm>
            <a:prstGeom prst="ellipse">
              <a:avLst/>
            </a:prstGeom>
            <a:solidFill>
              <a:schemeClr val="accent4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4" name="任意多边形: 形状 163"/>
            <p:cNvSpPr/>
            <p:nvPr/>
          </p:nvSpPr>
          <p:spPr bwMode="auto">
            <a:xfrm>
              <a:off x="5809844" y="2390028"/>
              <a:ext cx="380293" cy="366291"/>
            </a:xfrm>
            <a:custGeom>
              <a:avLst/>
              <a:gdLst>
                <a:gd name="connsiteX0" fmla="*/ 297615 w 597921"/>
                <a:gd name="connsiteY0" fmla="*/ 96957 h 598324"/>
                <a:gd name="connsiteX1" fmla="*/ 323434 w 597921"/>
                <a:gd name="connsiteY1" fmla="*/ 122740 h 598324"/>
                <a:gd name="connsiteX2" fmla="*/ 323434 w 597921"/>
                <a:gd name="connsiteY2" fmla="*/ 289852 h 598324"/>
                <a:gd name="connsiteX3" fmla="*/ 462572 w 597921"/>
                <a:gd name="connsiteY3" fmla="*/ 289852 h 598324"/>
                <a:gd name="connsiteX4" fmla="*/ 487913 w 597921"/>
                <a:gd name="connsiteY4" fmla="*/ 315157 h 598324"/>
                <a:gd name="connsiteX5" fmla="*/ 462572 w 597921"/>
                <a:gd name="connsiteY5" fmla="*/ 340463 h 598324"/>
                <a:gd name="connsiteX6" fmla="*/ 297615 w 597921"/>
                <a:gd name="connsiteY6" fmla="*/ 340463 h 598324"/>
                <a:gd name="connsiteX7" fmla="*/ 272274 w 597921"/>
                <a:gd name="connsiteY7" fmla="*/ 315157 h 598324"/>
                <a:gd name="connsiteX8" fmla="*/ 272274 w 597921"/>
                <a:gd name="connsiteY8" fmla="*/ 122740 h 598324"/>
                <a:gd name="connsiteX9" fmla="*/ 297615 w 597921"/>
                <a:gd name="connsiteY9" fmla="*/ 96957 h 598324"/>
                <a:gd name="connsiteX10" fmla="*/ 298127 w 597921"/>
                <a:gd name="connsiteY10" fmla="*/ 0 h 598324"/>
                <a:gd name="connsiteX11" fmla="*/ 597921 w 597921"/>
                <a:gd name="connsiteY11" fmla="*/ 299401 h 598324"/>
                <a:gd name="connsiteX12" fmla="*/ 298127 w 597921"/>
                <a:gd name="connsiteY12" fmla="*/ 598324 h 598324"/>
                <a:gd name="connsiteX13" fmla="*/ 35150 w 597921"/>
                <a:gd name="connsiteY13" fmla="*/ 442177 h 598324"/>
                <a:gd name="connsiteX14" fmla="*/ 34194 w 597921"/>
                <a:gd name="connsiteY14" fmla="*/ 432149 h 598324"/>
                <a:gd name="connsiteX15" fmla="*/ 40410 w 597921"/>
                <a:gd name="connsiteY15" fmla="*/ 424509 h 598324"/>
                <a:gd name="connsiteX16" fmla="*/ 74836 w 597921"/>
                <a:gd name="connsiteY16" fmla="*/ 407796 h 598324"/>
                <a:gd name="connsiteX17" fmla="*/ 91571 w 597921"/>
                <a:gd name="connsiteY17" fmla="*/ 413049 h 598324"/>
                <a:gd name="connsiteX18" fmla="*/ 298127 w 597921"/>
                <a:gd name="connsiteY18" fmla="*/ 534815 h 598324"/>
                <a:gd name="connsiteX19" fmla="*/ 534328 w 597921"/>
                <a:gd name="connsiteY19" fmla="*/ 299401 h 598324"/>
                <a:gd name="connsiteX20" fmla="*/ 298127 w 597921"/>
                <a:gd name="connsiteY20" fmla="*/ 63509 h 598324"/>
                <a:gd name="connsiteX21" fmla="*/ 145123 w 597921"/>
                <a:gd name="connsiteY21" fmla="*/ 120333 h 598324"/>
                <a:gd name="connsiteX22" fmla="*/ 200587 w 597921"/>
                <a:gd name="connsiteY22" fmla="*/ 142299 h 598324"/>
                <a:gd name="connsiteX23" fmla="*/ 208237 w 597921"/>
                <a:gd name="connsiteY23" fmla="*/ 152327 h 598324"/>
                <a:gd name="connsiteX24" fmla="*/ 203456 w 597921"/>
                <a:gd name="connsiteY24" fmla="*/ 164265 h 598324"/>
                <a:gd name="connsiteX25" fmla="*/ 48060 w 597921"/>
                <a:gd name="connsiteY25" fmla="*/ 285553 h 598324"/>
                <a:gd name="connsiteX26" fmla="*/ 35150 w 597921"/>
                <a:gd name="connsiteY26" fmla="*/ 287463 h 598324"/>
                <a:gd name="connsiteX27" fmla="*/ 27500 w 597921"/>
                <a:gd name="connsiteY27" fmla="*/ 277435 h 598324"/>
                <a:gd name="connsiteX28" fmla="*/ 246 w 597921"/>
                <a:gd name="connsiteY28" fmla="*/ 82132 h 598324"/>
                <a:gd name="connsiteX29" fmla="*/ 4550 w 597921"/>
                <a:gd name="connsiteY29" fmla="*/ 70194 h 598324"/>
                <a:gd name="connsiteX30" fmla="*/ 17459 w 597921"/>
                <a:gd name="connsiteY30" fmla="*/ 68762 h 598324"/>
                <a:gd name="connsiteX31" fmla="*/ 80574 w 597921"/>
                <a:gd name="connsiteY31" fmla="*/ 94070 h 598324"/>
                <a:gd name="connsiteX32" fmla="*/ 298127 w 597921"/>
                <a:gd name="connsiteY32" fmla="*/ 0 h 598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597921" h="598324">
                  <a:moveTo>
                    <a:pt x="297615" y="96957"/>
                  </a:moveTo>
                  <a:cubicBezTo>
                    <a:pt x="311959" y="96957"/>
                    <a:pt x="323434" y="108416"/>
                    <a:pt x="323434" y="122740"/>
                  </a:cubicBezTo>
                  <a:lnTo>
                    <a:pt x="323434" y="289852"/>
                  </a:lnTo>
                  <a:lnTo>
                    <a:pt x="462572" y="289852"/>
                  </a:lnTo>
                  <a:cubicBezTo>
                    <a:pt x="476438" y="289852"/>
                    <a:pt x="487913" y="301311"/>
                    <a:pt x="487913" y="315157"/>
                  </a:cubicBezTo>
                  <a:cubicBezTo>
                    <a:pt x="487913" y="329004"/>
                    <a:pt x="476438" y="340463"/>
                    <a:pt x="462572" y="340463"/>
                  </a:cubicBezTo>
                  <a:lnTo>
                    <a:pt x="297615" y="340463"/>
                  </a:lnTo>
                  <a:cubicBezTo>
                    <a:pt x="283749" y="340463"/>
                    <a:pt x="272274" y="329004"/>
                    <a:pt x="272274" y="315157"/>
                  </a:cubicBezTo>
                  <a:lnTo>
                    <a:pt x="272274" y="122740"/>
                  </a:lnTo>
                  <a:cubicBezTo>
                    <a:pt x="272274" y="108416"/>
                    <a:pt x="283749" y="96957"/>
                    <a:pt x="297615" y="96957"/>
                  </a:cubicBezTo>
                  <a:close/>
                  <a:moveTo>
                    <a:pt x="298127" y="0"/>
                  </a:moveTo>
                  <a:cubicBezTo>
                    <a:pt x="463564" y="0"/>
                    <a:pt x="597921" y="134181"/>
                    <a:pt x="597921" y="299401"/>
                  </a:cubicBezTo>
                  <a:cubicBezTo>
                    <a:pt x="597921" y="464143"/>
                    <a:pt x="463564" y="598324"/>
                    <a:pt x="298127" y="598324"/>
                  </a:cubicBezTo>
                  <a:cubicBezTo>
                    <a:pt x="188155" y="598324"/>
                    <a:pt x="87268" y="538635"/>
                    <a:pt x="35150" y="442177"/>
                  </a:cubicBezTo>
                  <a:cubicBezTo>
                    <a:pt x="33238" y="438835"/>
                    <a:pt x="32760" y="435492"/>
                    <a:pt x="34194" y="432149"/>
                  </a:cubicBezTo>
                  <a:cubicBezTo>
                    <a:pt x="35150" y="428807"/>
                    <a:pt x="37541" y="425942"/>
                    <a:pt x="40410" y="424509"/>
                  </a:cubicBezTo>
                  <a:lnTo>
                    <a:pt x="74836" y="407796"/>
                  </a:lnTo>
                  <a:cubicBezTo>
                    <a:pt x="81052" y="404931"/>
                    <a:pt x="88702" y="407319"/>
                    <a:pt x="91571" y="413049"/>
                  </a:cubicBezTo>
                  <a:cubicBezTo>
                    <a:pt x="133169" y="488018"/>
                    <a:pt x="212540" y="534815"/>
                    <a:pt x="298127" y="534815"/>
                  </a:cubicBezTo>
                  <a:cubicBezTo>
                    <a:pt x="428181" y="534815"/>
                    <a:pt x="534328" y="429284"/>
                    <a:pt x="534328" y="299401"/>
                  </a:cubicBezTo>
                  <a:cubicBezTo>
                    <a:pt x="534328" y="169517"/>
                    <a:pt x="428181" y="63509"/>
                    <a:pt x="298127" y="63509"/>
                  </a:cubicBezTo>
                  <a:cubicBezTo>
                    <a:pt x="242185" y="63509"/>
                    <a:pt x="187677" y="83565"/>
                    <a:pt x="145123" y="120333"/>
                  </a:cubicBezTo>
                  <a:lnTo>
                    <a:pt x="200587" y="142299"/>
                  </a:lnTo>
                  <a:cubicBezTo>
                    <a:pt x="204890" y="144209"/>
                    <a:pt x="207759" y="148029"/>
                    <a:pt x="208237" y="152327"/>
                  </a:cubicBezTo>
                  <a:cubicBezTo>
                    <a:pt x="208715" y="157102"/>
                    <a:pt x="207281" y="161399"/>
                    <a:pt x="203456" y="164265"/>
                  </a:cubicBezTo>
                  <a:lnTo>
                    <a:pt x="48060" y="285553"/>
                  </a:lnTo>
                  <a:cubicBezTo>
                    <a:pt x="44235" y="288418"/>
                    <a:pt x="39454" y="289373"/>
                    <a:pt x="35150" y="287463"/>
                  </a:cubicBezTo>
                  <a:cubicBezTo>
                    <a:pt x="31325" y="285553"/>
                    <a:pt x="27978" y="281733"/>
                    <a:pt x="27500" y="277435"/>
                  </a:cubicBezTo>
                  <a:lnTo>
                    <a:pt x="246" y="82132"/>
                  </a:lnTo>
                  <a:cubicBezTo>
                    <a:pt x="-710" y="77835"/>
                    <a:pt x="1203" y="73060"/>
                    <a:pt x="4550" y="70194"/>
                  </a:cubicBezTo>
                  <a:cubicBezTo>
                    <a:pt x="8375" y="67807"/>
                    <a:pt x="13156" y="66852"/>
                    <a:pt x="17459" y="68762"/>
                  </a:cubicBezTo>
                  <a:lnTo>
                    <a:pt x="80574" y="94070"/>
                  </a:lnTo>
                  <a:cubicBezTo>
                    <a:pt x="137472" y="33426"/>
                    <a:pt x="214931" y="0"/>
                    <a:pt x="29812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41" name="组合 140"/>
          <p:cNvGrpSpPr/>
          <p:nvPr/>
        </p:nvGrpSpPr>
        <p:grpSpPr>
          <a:xfrm>
            <a:off x="4458408" y="3533816"/>
            <a:ext cx="648072" cy="648072"/>
            <a:chOff x="4792557" y="2249137"/>
            <a:chExt cx="648072" cy="648072"/>
          </a:xfrm>
        </p:grpSpPr>
        <p:sp>
          <p:nvSpPr>
            <p:cNvPr id="159" name="椭圆 158"/>
            <p:cNvSpPr/>
            <p:nvPr/>
          </p:nvSpPr>
          <p:spPr>
            <a:xfrm>
              <a:off x="4792557" y="2249137"/>
              <a:ext cx="648072" cy="648072"/>
            </a:xfrm>
            <a:prstGeom prst="ellipse">
              <a:avLst/>
            </a:prstGeom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0" name="任意多边形: 形状 159"/>
            <p:cNvSpPr/>
            <p:nvPr/>
          </p:nvSpPr>
          <p:spPr bwMode="auto">
            <a:xfrm>
              <a:off x="4926447" y="2390028"/>
              <a:ext cx="380293" cy="366291"/>
            </a:xfrm>
            <a:custGeom>
              <a:avLst/>
              <a:gdLst>
                <a:gd name="T0" fmla="*/ 4096 w 6827"/>
                <a:gd name="T1" fmla="*/ 4551 h 6827"/>
                <a:gd name="T2" fmla="*/ 6258 w 6827"/>
                <a:gd name="T3" fmla="*/ 4096 h 6827"/>
                <a:gd name="T4" fmla="*/ 2348 w 6827"/>
                <a:gd name="T5" fmla="*/ 4911 h 6827"/>
                <a:gd name="T6" fmla="*/ 569 w 6827"/>
                <a:gd name="T7" fmla="*/ 4551 h 6827"/>
                <a:gd name="T8" fmla="*/ 569 w 6827"/>
                <a:gd name="T9" fmla="*/ 3982 h 6827"/>
                <a:gd name="T10" fmla="*/ 1707 w 6827"/>
                <a:gd name="T11" fmla="*/ 2503 h 6827"/>
                <a:gd name="T12" fmla="*/ 3868 w 6827"/>
                <a:gd name="T13" fmla="*/ 2731 h 6827"/>
                <a:gd name="T14" fmla="*/ 5827 w 6827"/>
                <a:gd name="T15" fmla="*/ 2004 h 6827"/>
                <a:gd name="T16" fmla="*/ 6258 w 6827"/>
                <a:gd name="T17" fmla="*/ 1820 h 6827"/>
                <a:gd name="T18" fmla="*/ 4779 w 6827"/>
                <a:gd name="T19" fmla="*/ 0 h 6827"/>
                <a:gd name="T20" fmla="*/ 2854 w 6827"/>
                <a:gd name="T21" fmla="*/ 2381 h 6827"/>
                <a:gd name="T22" fmla="*/ 1239 w 6827"/>
                <a:gd name="T23" fmla="*/ 2257 h 6827"/>
                <a:gd name="T24" fmla="*/ 569 w 6827"/>
                <a:gd name="T25" fmla="*/ 2844 h 6827"/>
                <a:gd name="T26" fmla="*/ 569 w 6827"/>
                <a:gd name="T27" fmla="*/ 2276 h 6827"/>
                <a:gd name="T28" fmla="*/ 569 w 6827"/>
                <a:gd name="T29" fmla="*/ 1707 h 6827"/>
                <a:gd name="T30" fmla="*/ 569 w 6827"/>
                <a:gd name="T31" fmla="*/ 1138 h 6827"/>
                <a:gd name="T32" fmla="*/ 569 w 6827"/>
                <a:gd name="T33" fmla="*/ 569 h 6827"/>
                <a:gd name="T34" fmla="*/ 341 w 6827"/>
                <a:gd name="T35" fmla="*/ 0 h 6827"/>
                <a:gd name="T36" fmla="*/ 114 w 6827"/>
                <a:gd name="T37" fmla="*/ 569 h 6827"/>
                <a:gd name="T38" fmla="*/ 114 w 6827"/>
                <a:gd name="T39" fmla="*/ 1138 h 6827"/>
                <a:gd name="T40" fmla="*/ 114 w 6827"/>
                <a:gd name="T41" fmla="*/ 1707 h 6827"/>
                <a:gd name="T42" fmla="*/ 114 w 6827"/>
                <a:gd name="T43" fmla="*/ 2276 h 6827"/>
                <a:gd name="T44" fmla="*/ 114 w 6827"/>
                <a:gd name="T45" fmla="*/ 2844 h 6827"/>
                <a:gd name="T46" fmla="*/ 114 w 6827"/>
                <a:gd name="T47" fmla="*/ 3413 h 6827"/>
                <a:gd name="T48" fmla="*/ 114 w 6827"/>
                <a:gd name="T49" fmla="*/ 3982 h 6827"/>
                <a:gd name="T50" fmla="*/ 114 w 6827"/>
                <a:gd name="T51" fmla="*/ 4551 h 6827"/>
                <a:gd name="T52" fmla="*/ 114 w 6827"/>
                <a:gd name="T53" fmla="*/ 5120 h 6827"/>
                <a:gd name="T54" fmla="*/ 114 w 6827"/>
                <a:gd name="T55" fmla="*/ 5689 h 6827"/>
                <a:gd name="T56" fmla="*/ 114 w 6827"/>
                <a:gd name="T57" fmla="*/ 6258 h 6827"/>
                <a:gd name="T58" fmla="*/ 683 w 6827"/>
                <a:gd name="T59" fmla="*/ 6713 h 6827"/>
                <a:gd name="T60" fmla="*/ 1252 w 6827"/>
                <a:gd name="T61" fmla="*/ 6713 h 6827"/>
                <a:gd name="T62" fmla="*/ 1820 w 6827"/>
                <a:gd name="T63" fmla="*/ 6713 h 6827"/>
                <a:gd name="T64" fmla="*/ 2389 w 6827"/>
                <a:gd name="T65" fmla="*/ 6713 h 6827"/>
                <a:gd name="T66" fmla="*/ 2958 w 6827"/>
                <a:gd name="T67" fmla="*/ 6713 h 6827"/>
                <a:gd name="T68" fmla="*/ 3527 w 6827"/>
                <a:gd name="T69" fmla="*/ 6713 h 6827"/>
                <a:gd name="T70" fmla="*/ 4096 w 6827"/>
                <a:gd name="T71" fmla="*/ 6713 h 6827"/>
                <a:gd name="T72" fmla="*/ 4665 w 6827"/>
                <a:gd name="T73" fmla="*/ 6713 h 6827"/>
                <a:gd name="T74" fmla="*/ 5234 w 6827"/>
                <a:gd name="T75" fmla="*/ 6713 h 6827"/>
                <a:gd name="T76" fmla="*/ 5803 w 6827"/>
                <a:gd name="T77" fmla="*/ 6713 h 6827"/>
                <a:gd name="T78" fmla="*/ 6371 w 6827"/>
                <a:gd name="T79" fmla="*/ 6713 h 6827"/>
                <a:gd name="T80" fmla="*/ 6827 w 6827"/>
                <a:gd name="T81" fmla="*/ 6485 h 6827"/>
                <a:gd name="T82" fmla="*/ 6371 w 6827"/>
                <a:gd name="T83" fmla="*/ 6258 h 6827"/>
                <a:gd name="T84" fmla="*/ 5803 w 6827"/>
                <a:gd name="T85" fmla="*/ 6258 h 6827"/>
                <a:gd name="T86" fmla="*/ 5234 w 6827"/>
                <a:gd name="T87" fmla="*/ 6258 h 6827"/>
                <a:gd name="T88" fmla="*/ 4665 w 6827"/>
                <a:gd name="T89" fmla="*/ 6258 h 6827"/>
                <a:gd name="T90" fmla="*/ 4096 w 6827"/>
                <a:gd name="T91" fmla="*/ 6258 h 6827"/>
                <a:gd name="T92" fmla="*/ 3527 w 6827"/>
                <a:gd name="T93" fmla="*/ 6258 h 6827"/>
                <a:gd name="T94" fmla="*/ 2958 w 6827"/>
                <a:gd name="T95" fmla="*/ 6258 h 6827"/>
                <a:gd name="T96" fmla="*/ 2389 w 6827"/>
                <a:gd name="T97" fmla="*/ 6258 h 6827"/>
                <a:gd name="T98" fmla="*/ 1820 w 6827"/>
                <a:gd name="T99" fmla="*/ 6258 h 6827"/>
                <a:gd name="T100" fmla="*/ 1252 w 6827"/>
                <a:gd name="T101" fmla="*/ 6258 h 6827"/>
                <a:gd name="T102" fmla="*/ 683 w 6827"/>
                <a:gd name="T103" fmla="*/ 6258 h 68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27" h="6827">
                  <a:moveTo>
                    <a:pt x="1263" y="5234"/>
                  </a:moveTo>
                  <a:cubicBezTo>
                    <a:pt x="1316" y="5493"/>
                    <a:pt x="1546" y="5689"/>
                    <a:pt x="1820" y="5689"/>
                  </a:cubicBezTo>
                  <a:cubicBezTo>
                    <a:pt x="2114" y="5689"/>
                    <a:pt x="2354" y="5464"/>
                    <a:pt x="2383" y="5178"/>
                  </a:cubicBezTo>
                  <a:lnTo>
                    <a:pt x="3568" y="4191"/>
                  </a:lnTo>
                  <a:cubicBezTo>
                    <a:pt x="3652" y="4401"/>
                    <a:pt x="3856" y="4551"/>
                    <a:pt x="4096" y="4551"/>
                  </a:cubicBezTo>
                  <a:cubicBezTo>
                    <a:pt x="4348" y="4551"/>
                    <a:pt x="4560" y="4385"/>
                    <a:pt x="4635" y="4157"/>
                  </a:cubicBezTo>
                  <a:lnTo>
                    <a:pt x="5696" y="4736"/>
                  </a:lnTo>
                  <a:cubicBezTo>
                    <a:pt x="5732" y="5016"/>
                    <a:pt x="5969" y="5234"/>
                    <a:pt x="6258" y="5234"/>
                  </a:cubicBezTo>
                  <a:cubicBezTo>
                    <a:pt x="6571" y="5234"/>
                    <a:pt x="6827" y="4979"/>
                    <a:pt x="6827" y="4665"/>
                  </a:cubicBezTo>
                  <a:cubicBezTo>
                    <a:pt x="6827" y="4351"/>
                    <a:pt x="6571" y="4096"/>
                    <a:pt x="6258" y="4096"/>
                  </a:cubicBezTo>
                  <a:cubicBezTo>
                    <a:pt x="6006" y="4096"/>
                    <a:pt x="5794" y="4262"/>
                    <a:pt x="5719" y="4490"/>
                  </a:cubicBezTo>
                  <a:lnTo>
                    <a:pt x="4658" y="3911"/>
                  </a:lnTo>
                  <a:cubicBezTo>
                    <a:pt x="4622" y="3631"/>
                    <a:pt x="4385" y="3413"/>
                    <a:pt x="4096" y="3413"/>
                  </a:cubicBezTo>
                  <a:cubicBezTo>
                    <a:pt x="3802" y="3413"/>
                    <a:pt x="3563" y="3638"/>
                    <a:pt x="3533" y="3924"/>
                  </a:cubicBezTo>
                  <a:lnTo>
                    <a:pt x="2348" y="4911"/>
                  </a:lnTo>
                  <a:cubicBezTo>
                    <a:pt x="2265" y="4701"/>
                    <a:pt x="2060" y="4551"/>
                    <a:pt x="1820" y="4551"/>
                  </a:cubicBezTo>
                  <a:cubicBezTo>
                    <a:pt x="1546" y="4551"/>
                    <a:pt x="1316" y="4747"/>
                    <a:pt x="1263" y="5006"/>
                  </a:cubicBezTo>
                  <a:lnTo>
                    <a:pt x="455" y="5006"/>
                  </a:lnTo>
                  <a:lnTo>
                    <a:pt x="455" y="4551"/>
                  </a:lnTo>
                  <a:lnTo>
                    <a:pt x="569" y="4551"/>
                  </a:lnTo>
                  <a:cubicBezTo>
                    <a:pt x="632" y="4551"/>
                    <a:pt x="683" y="4500"/>
                    <a:pt x="683" y="4437"/>
                  </a:cubicBezTo>
                  <a:cubicBezTo>
                    <a:pt x="683" y="4374"/>
                    <a:pt x="632" y="4324"/>
                    <a:pt x="569" y="4324"/>
                  </a:cubicBezTo>
                  <a:lnTo>
                    <a:pt x="455" y="4324"/>
                  </a:lnTo>
                  <a:lnTo>
                    <a:pt x="455" y="3982"/>
                  </a:lnTo>
                  <a:lnTo>
                    <a:pt x="569" y="3982"/>
                  </a:lnTo>
                  <a:cubicBezTo>
                    <a:pt x="632" y="3982"/>
                    <a:pt x="683" y="3931"/>
                    <a:pt x="683" y="3868"/>
                  </a:cubicBezTo>
                  <a:cubicBezTo>
                    <a:pt x="683" y="3806"/>
                    <a:pt x="632" y="3755"/>
                    <a:pt x="569" y="3755"/>
                  </a:cubicBezTo>
                  <a:lnTo>
                    <a:pt x="480" y="3755"/>
                  </a:lnTo>
                  <a:lnTo>
                    <a:pt x="1407" y="2416"/>
                  </a:lnTo>
                  <a:cubicBezTo>
                    <a:pt x="1494" y="2470"/>
                    <a:pt x="1596" y="2503"/>
                    <a:pt x="1707" y="2503"/>
                  </a:cubicBezTo>
                  <a:cubicBezTo>
                    <a:pt x="1888" y="2503"/>
                    <a:pt x="2048" y="2416"/>
                    <a:pt x="2152" y="2284"/>
                  </a:cubicBezTo>
                  <a:lnTo>
                    <a:pt x="2752" y="2584"/>
                  </a:lnTo>
                  <a:cubicBezTo>
                    <a:pt x="2740" y="2631"/>
                    <a:pt x="2731" y="2680"/>
                    <a:pt x="2731" y="2731"/>
                  </a:cubicBezTo>
                  <a:cubicBezTo>
                    <a:pt x="2731" y="3044"/>
                    <a:pt x="2986" y="3300"/>
                    <a:pt x="3300" y="3300"/>
                  </a:cubicBezTo>
                  <a:cubicBezTo>
                    <a:pt x="3613" y="3300"/>
                    <a:pt x="3868" y="3044"/>
                    <a:pt x="3868" y="2731"/>
                  </a:cubicBezTo>
                  <a:cubicBezTo>
                    <a:pt x="3868" y="2608"/>
                    <a:pt x="3829" y="2496"/>
                    <a:pt x="3763" y="2403"/>
                  </a:cubicBezTo>
                  <a:lnTo>
                    <a:pt x="4488" y="1055"/>
                  </a:lnTo>
                  <a:cubicBezTo>
                    <a:pt x="4574" y="1107"/>
                    <a:pt x="4672" y="1138"/>
                    <a:pt x="4779" y="1138"/>
                  </a:cubicBezTo>
                  <a:cubicBezTo>
                    <a:pt x="4891" y="1138"/>
                    <a:pt x="4995" y="1104"/>
                    <a:pt x="5083" y="1048"/>
                  </a:cubicBezTo>
                  <a:lnTo>
                    <a:pt x="5827" y="2004"/>
                  </a:lnTo>
                  <a:cubicBezTo>
                    <a:pt x="5829" y="2007"/>
                    <a:pt x="5833" y="2009"/>
                    <a:pt x="5836" y="2011"/>
                  </a:cubicBezTo>
                  <a:cubicBezTo>
                    <a:pt x="5745" y="2112"/>
                    <a:pt x="5689" y="2244"/>
                    <a:pt x="5689" y="2389"/>
                  </a:cubicBezTo>
                  <a:cubicBezTo>
                    <a:pt x="5689" y="2703"/>
                    <a:pt x="5944" y="2958"/>
                    <a:pt x="6258" y="2958"/>
                  </a:cubicBezTo>
                  <a:cubicBezTo>
                    <a:pt x="6571" y="2958"/>
                    <a:pt x="6827" y="2703"/>
                    <a:pt x="6827" y="2389"/>
                  </a:cubicBezTo>
                  <a:cubicBezTo>
                    <a:pt x="6827" y="2076"/>
                    <a:pt x="6571" y="1820"/>
                    <a:pt x="6258" y="1820"/>
                  </a:cubicBezTo>
                  <a:cubicBezTo>
                    <a:pt x="6170" y="1820"/>
                    <a:pt x="6087" y="1842"/>
                    <a:pt x="6013" y="1878"/>
                  </a:cubicBezTo>
                  <a:cubicBezTo>
                    <a:pt x="6010" y="1874"/>
                    <a:pt x="6010" y="1869"/>
                    <a:pt x="6006" y="1864"/>
                  </a:cubicBezTo>
                  <a:lnTo>
                    <a:pt x="5248" y="890"/>
                  </a:lnTo>
                  <a:cubicBezTo>
                    <a:pt x="5311" y="798"/>
                    <a:pt x="5348" y="688"/>
                    <a:pt x="5348" y="569"/>
                  </a:cubicBezTo>
                  <a:cubicBezTo>
                    <a:pt x="5348" y="255"/>
                    <a:pt x="5092" y="0"/>
                    <a:pt x="4779" y="0"/>
                  </a:cubicBezTo>
                  <a:cubicBezTo>
                    <a:pt x="4465" y="0"/>
                    <a:pt x="4210" y="255"/>
                    <a:pt x="4210" y="569"/>
                  </a:cubicBezTo>
                  <a:cubicBezTo>
                    <a:pt x="4210" y="691"/>
                    <a:pt x="4249" y="804"/>
                    <a:pt x="4315" y="897"/>
                  </a:cubicBezTo>
                  <a:lnTo>
                    <a:pt x="3590" y="2244"/>
                  </a:lnTo>
                  <a:cubicBezTo>
                    <a:pt x="3505" y="2193"/>
                    <a:pt x="3406" y="2162"/>
                    <a:pt x="3300" y="2162"/>
                  </a:cubicBezTo>
                  <a:cubicBezTo>
                    <a:pt x="3118" y="2162"/>
                    <a:pt x="2959" y="2248"/>
                    <a:pt x="2854" y="2381"/>
                  </a:cubicBezTo>
                  <a:lnTo>
                    <a:pt x="2254" y="2081"/>
                  </a:lnTo>
                  <a:cubicBezTo>
                    <a:pt x="2267" y="2034"/>
                    <a:pt x="2276" y="1985"/>
                    <a:pt x="2276" y="1934"/>
                  </a:cubicBezTo>
                  <a:cubicBezTo>
                    <a:pt x="2276" y="1621"/>
                    <a:pt x="2020" y="1365"/>
                    <a:pt x="1707" y="1365"/>
                  </a:cubicBezTo>
                  <a:cubicBezTo>
                    <a:pt x="1393" y="1365"/>
                    <a:pt x="1138" y="1621"/>
                    <a:pt x="1138" y="1934"/>
                  </a:cubicBezTo>
                  <a:cubicBezTo>
                    <a:pt x="1138" y="2054"/>
                    <a:pt x="1176" y="2166"/>
                    <a:pt x="1239" y="2257"/>
                  </a:cubicBezTo>
                  <a:lnTo>
                    <a:pt x="593" y="3191"/>
                  </a:lnTo>
                  <a:cubicBezTo>
                    <a:pt x="585" y="3189"/>
                    <a:pt x="578" y="3186"/>
                    <a:pt x="569" y="3186"/>
                  </a:cubicBezTo>
                  <a:lnTo>
                    <a:pt x="455" y="3186"/>
                  </a:lnTo>
                  <a:lnTo>
                    <a:pt x="455" y="2844"/>
                  </a:lnTo>
                  <a:lnTo>
                    <a:pt x="569" y="2844"/>
                  </a:lnTo>
                  <a:cubicBezTo>
                    <a:pt x="632" y="2844"/>
                    <a:pt x="683" y="2794"/>
                    <a:pt x="683" y="2731"/>
                  </a:cubicBezTo>
                  <a:cubicBezTo>
                    <a:pt x="683" y="2668"/>
                    <a:pt x="632" y="2617"/>
                    <a:pt x="569" y="2617"/>
                  </a:cubicBezTo>
                  <a:lnTo>
                    <a:pt x="455" y="2617"/>
                  </a:lnTo>
                  <a:lnTo>
                    <a:pt x="455" y="2276"/>
                  </a:lnTo>
                  <a:lnTo>
                    <a:pt x="569" y="2276"/>
                  </a:lnTo>
                  <a:cubicBezTo>
                    <a:pt x="632" y="2276"/>
                    <a:pt x="683" y="2225"/>
                    <a:pt x="683" y="2162"/>
                  </a:cubicBezTo>
                  <a:cubicBezTo>
                    <a:pt x="683" y="2099"/>
                    <a:pt x="632" y="2048"/>
                    <a:pt x="569" y="2048"/>
                  </a:cubicBezTo>
                  <a:lnTo>
                    <a:pt x="455" y="2048"/>
                  </a:lnTo>
                  <a:lnTo>
                    <a:pt x="455" y="1707"/>
                  </a:lnTo>
                  <a:lnTo>
                    <a:pt x="569" y="1707"/>
                  </a:lnTo>
                  <a:cubicBezTo>
                    <a:pt x="632" y="1707"/>
                    <a:pt x="683" y="1656"/>
                    <a:pt x="683" y="1593"/>
                  </a:cubicBezTo>
                  <a:cubicBezTo>
                    <a:pt x="683" y="1530"/>
                    <a:pt x="632" y="1479"/>
                    <a:pt x="569" y="1479"/>
                  </a:cubicBezTo>
                  <a:lnTo>
                    <a:pt x="455" y="1479"/>
                  </a:lnTo>
                  <a:lnTo>
                    <a:pt x="455" y="1138"/>
                  </a:lnTo>
                  <a:lnTo>
                    <a:pt x="569" y="1138"/>
                  </a:lnTo>
                  <a:cubicBezTo>
                    <a:pt x="632" y="1138"/>
                    <a:pt x="683" y="1087"/>
                    <a:pt x="683" y="1024"/>
                  </a:cubicBezTo>
                  <a:cubicBezTo>
                    <a:pt x="683" y="961"/>
                    <a:pt x="632" y="910"/>
                    <a:pt x="569" y="910"/>
                  </a:cubicBezTo>
                  <a:lnTo>
                    <a:pt x="455" y="910"/>
                  </a:lnTo>
                  <a:lnTo>
                    <a:pt x="455" y="569"/>
                  </a:lnTo>
                  <a:lnTo>
                    <a:pt x="569" y="569"/>
                  </a:lnTo>
                  <a:cubicBezTo>
                    <a:pt x="632" y="569"/>
                    <a:pt x="683" y="518"/>
                    <a:pt x="683" y="455"/>
                  </a:cubicBezTo>
                  <a:cubicBezTo>
                    <a:pt x="683" y="392"/>
                    <a:pt x="632" y="341"/>
                    <a:pt x="569" y="341"/>
                  </a:cubicBezTo>
                  <a:lnTo>
                    <a:pt x="455" y="341"/>
                  </a:lnTo>
                  <a:lnTo>
                    <a:pt x="455" y="114"/>
                  </a:lnTo>
                  <a:cubicBezTo>
                    <a:pt x="455" y="51"/>
                    <a:pt x="404" y="0"/>
                    <a:pt x="341" y="0"/>
                  </a:cubicBezTo>
                  <a:cubicBezTo>
                    <a:pt x="278" y="0"/>
                    <a:pt x="228" y="51"/>
                    <a:pt x="228" y="114"/>
                  </a:cubicBezTo>
                  <a:lnTo>
                    <a:pt x="228" y="341"/>
                  </a:lnTo>
                  <a:lnTo>
                    <a:pt x="114" y="341"/>
                  </a:lnTo>
                  <a:cubicBezTo>
                    <a:pt x="51" y="341"/>
                    <a:pt x="0" y="392"/>
                    <a:pt x="0" y="455"/>
                  </a:cubicBezTo>
                  <a:cubicBezTo>
                    <a:pt x="0" y="518"/>
                    <a:pt x="51" y="569"/>
                    <a:pt x="114" y="569"/>
                  </a:cubicBezTo>
                  <a:lnTo>
                    <a:pt x="228" y="569"/>
                  </a:lnTo>
                  <a:lnTo>
                    <a:pt x="228" y="910"/>
                  </a:lnTo>
                  <a:lnTo>
                    <a:pt x="114" y="910"/>
                  </a:lnTo>
                  <a:cubicBezTo>
                    <a:pt x="51" y="910"/>
                    <a:pt x="0" y="961"/>
                    <a:pt x="0" y="1024"/>
                  </a:cubicBezTo>
                  <a:cubicBezTo>
                    <a:pt x="0" y="1087"/>
                    <a:pt x="51" y="1138"/>
                    <a:pt x="114" y="1138"/>
                  </a:cubicBezTo>
                  <a:lnTo>
                    <a:pt x="228" y="1138"/>
                  </a:lnTo>
                  <a:lnTo>
                    <a:pt x="228" y="1479"/>
                  </a:lnTo>
                  <a:lnTo>
                    <a:pt x="114" y="1479"/>
                  </a:lnTo>
                  <a:cubicBezTo>
                    <a:pt x="51" y="1479"/>
                    <a:pt x="0" y="1530"/>
                    <a:pt x="0" y="1593"/>
                  </a:cubicBezTo>
                  <a:cubicBezTo>
                    <a:pt x="0" y="1656"/>
                    <a:pt x="51" y="1707"/>
                    <a:pt x="114" y="1707"/>
                  </a:cubicBezTo>
                  <a:lnTo>
                    <a:pt x="228" y="1707"/>
                  </a:lnTo>
                  <a:lnTo>
                    <a:pt x="228" y="2048"/>
                  </a:lnTo>
                  <a:lnTo>
                    <a:pt x="114" y="2048"/>
                  </a:lnTo>
                  <a:cubicBezTo>
                    <a:pt x="51" y="2048"/>
                    <a:pt x="0" y="2099"/>
                    <a:pt x="0" y="2162"/>
                  </a:cubicBezTo>
                  <a:cubicBezTo>
                    <a:pt x="0" y="2225"/>
                    <a:pt x="51" y="2276"/>
                    <a:pt x="114" y="2276"/>
                  </a:cubicBezTo>
                  <a:lnTo>
                    <a:pt x="228" y="2276"/>
                  </a:lnTo>
                  <a:lnTo>
                    <a:pt x="228" y="2617"/>
                  </a:lnTo>
                  <a:lnTo>
                    <a:pt x="114" y="2617"/>
                  </a:lnTo>
                  <a:cubicBezTo>
                    <a:pt x="51" y="2617"/>
                    <a:pt x="0" y="2668"/>
                    <a:pt x="0" y="2731"/>
                  </a:cubicBezTo>
                  <a:cubicBezTo>
                    <a:pt x="0" y="2794"/>
                    <a:pt x="51" y="2844"/>
                    <a:pt x="114" y="2844"/>
                  </a:cubicBezTo>
                  <a:lnTo>
                    <a:pt x="228" y="2844"/>
                  </a:lnTo>
                  <a:lnTo>
                    <a:pt x="228" y="3186"/>
                  </a:lnTo>
                  <a:lnTo>
                    <a:pt x="114" y="3186"/>
                  </a:lnTo>
                  <a:cubicBezTo>
                    <a:pt x="51" y="3186"/>
                    <a:pt x="0" y="3237"/>
                    <a:pt x="0" y="3300"/>
                  </a:cubicBezTo>
                  <a:cubicBezTo>
                    <a:pt x="0" y="3362"/>
                    <a:pt x="51" y="3413"/>
                    <a:pt x="114" y="3413"/>
                  </a:cubicBezTo>
                  <a:lnTo>
                    <a:pt x="228" y="3413"/>
                  </a:lnTo>
                  <a:lnTo>
                    <a:pt x="228" y="3755"/>
                  </a:lnTo>
                  <a:lnTo>
                    <a:pt x="114" y="3755"/>
                  </a:lnTo>
                  <a:cubicBezTo>
                    <a:pt x="51" y="3755"/>
                    <a:pt x="0" y="3806"/>
                    <a:pt x="0" y="3868"/>
                  </a:cubicBezTo>
                  <a:cubicBezTo>
                    <a:pt x="0" y="3931"/>
                    <a:pt x="51" y="3982"/>
                    <a:pt x="114" y="3982"/>
                  </a:cubicBezTo>
                  <a:lnTo>
                    <a:pt x="228" y="3982"/>
                  </a:lnTo>
                  <a:lnTo>
                    <a:pt x="228" y="4324"/>
                  </a:lnTo>
                  <a:lnTo>
                    <a:pt x="114" y="4324"/>
                  </a:lnTo>
                  <a:cubicBezTo>
                    <a:pt x="51" y="4324"/>
                    <a:pt x="0" y="4374"/>
                    <a:pt x="0" y="4437"/>
                  </a:cubicBezTo>
                  <a:cubicBezTo>
                    <a:pt x="0" y="4500"/>
                    <a:pt x="51" y="4551"/>
                    <a:pt x="114" y="4551"/>
                  </a:cubicBezTo>
                  <a:lnTo>
                    <a:pt x="228" y="4551"/>
                  </a:lnTo>
                  <a:lnTo>
                    <a:pt x="228" y="4892"/>
                  </a:lnTo>
                  <a:lnTo>
                    <a:pt x="114" y="4892"/>
                  </a:lnTo>
                  <a:cubicBezTo>
                    <a:pt x="51" y="4892"/>
                    <a:pt x="0" y="4943"/>
                    <a:pt x="0" y="5006"/>
                  </a:cubicBezTo>
                  <a:cubicBezTo>
                    <a:pt x="0" y="5069"/>
                    <a:pt x="51" y="5120"/>
                    <a:pt x="114" y="5120"/>
                  </a:cubicBezTo>
                  <a:lnTo>
                    <a:pt x="228" y="5120"/>
                  </a:lnTo>
                  <a:lnTo>
                    <a:pt x="228" y="5461"/>
                  </a:lnTo>
                  <a:lnTo>
                    <a:pt x="114" y="5461"/>
                  </a:lnTo>
                  <a:cubicBezTo>
                    <a:pt x="51" y="5461"/>
                    <a:pt x="0" y="5512"/>
                    <a:pt x="0" y="5575"/>
                  </a:cubicBezTo>
                  <a:cubicBezTo>
                    <a:pt x="0" y="5638"/>
                    <a:pt x="51" y="5689"/>
                    <a:pt x="114" y="5689"/>
                  </a:cubicBezTo>
                  <a:lnTo>
                    <a:pt x="228" y="5689"/>
                  </a:lnTo>
                  <a:lnTo>
                    <a:pt x="228" y="6030"/>
                  </a:lnTo>
                  <a:lnTo>
                    <a:pt x="114" y="6030"/>
                  </a:lnTo>
                  <a:cubicBezTo>
                    <a:pt x="51" y="6030"/>
                    <a:pt x="0" y="6081"/>
                    <a:pt x="0" y="6144"/>
                  </a:cubicBezTo>
                  <a:cubicBezTo>
                    <a:pt x="0" y="6207"/>
                    <a:pt x="51" y="6258"/>
                    <a:pt x="114" y="6258"/>
                  </a:cubicBezTo>
                  <a:lnTo>
                    <a:pt x="228" y="6258"/>
                  </a:lnTo>
                  <a:lnTo>
                    <a:pt x="228" y="6485"/>
                  </a:lnTo>
                  <a:cubicBezTo>
                    <a:pt x="228" y="6548"/>
                    <a:pt x="278" y="6599"/>
                    <a:pt x="341" y="6599"/>
                  </a:cubicBezTo>
                  <a:lnTo>
                    <a:pt x="683" y="6599"/>
                  </a:lnTo>
                  <a:lnTo>
                    <a:pt x="683" y="6713"/>
                  </a:lnTo>
                  <a:cubicBezTo>
                    <a:pt x="683" y="6776"/>
                    <a:pt x="734" y="6827"/>
                    <a:pt x="796" y="6827"/>
                  </a:cubicBezTo>
                  <a:cubicBezTo>
                    <a:pt x="859" y="6827"/>
                    <a:pt x="910" y="6776"/>
                    <a:pt x="910" y="6713"/>
                  </a:cubicBezTo>
                  <a:lnTo>
                    <a:pt x="910" y="6599"/>
                  </a:lnTo>
                  <a:lnTo>
                    <a:pt x="1252" y="6599"/>
                  </a:lnTo>
                  <a:lnTo>
                    <a:pt x="1252" y="6713"/>
                  </a:lnTo>
                  <a:cubicBezTo>
                    <a:pt x="1252" y="6776"/>
                    <a:pt x="1302" y="6827"/>
                    <a:pt x="1365" y="6827"/>
                  </a:cubicBezTo>
                  <a:cubicBezTo>
                    <a:pt x="1428" y="6827"/>
                    <a:pt x="1479" y="6776"/>
                    <a:pt x="1479" y="6713"/>
                  </a:cubicBezTo>
                  <a:lnTo>
                    <a:pt x="1479" y="6599"/>
                  </a:lnTo>
                  <a:lnTo>
                    <a:pt x="1820" y="6599"/>
                  </a:lnTo>
                  <a:lnTo>
                    <a:pt x="1820" y="6713"/>
                  </a:lnTo>
                  <a:cubicBezTo>
                    <a:pt x="1820" y="6776"/>
                    <a:pt x="1871" y="6827"/>
                    <a:pt x="1934" y="6827"/>
                  </a:cubicBezTo>
                  <a:cubicBezTo>
                    <a:pt x="1997" y="6827"/>
                    <a:pt x="2048" y="6776"/>
                    <a:pt x="2048" y="6713"/>
                  </a:cubicBezTo>
                  <a:lnTo>
                    <a:pt x="2048" y="6599"/>
                  </a:lnTo>
                  <a:lnTo>
                    <a:pt x="2389" y="6599"/>
                  </a:lnTo>
                  <a:lnTo>
                    <a:pt x="2389" y="6713"/>
                  </a:lnTo>
                  <a:cubicBezTo>
                    <a:pt x="2389" y="6776"/>
                    <a:pt x="2440" y="6827"/>
                    <a:pt x="2503" y="6827"/>
                  </a:cubicBezTo>
                  <a:cubicBezTo>
                    <a:pt x="2566" y="6827"/>
                    <a:pt x="2617" y="6776"/>
                    <a:pt x="2617" y="6713"/>
                  </a:cubicBezTo>
                  <a:lnTo>
                    <a:pt x="2617" y="6599"/>
                  </a:lnTo>
                  <a:lnTo>
                    <a:pt x="2958" y="6599"/>
                  </a:lnTo>
                  <a:lnTo>
                    <a:pt x="2958" y="6713"/>
                  </a:lnTo>
                  <a:cubicBezTo>
                    <a:pt x="2958" y="6776"/>
                    <a:pt x="3009" y="6827"/>
                    <a:pt x="3072" y="6827"/>
                  </a:cubicBezTo>
                  <a:cubicBezTo>
                    <a:pt x="3135" y="6827"/>
                    <a:pt x="3186" y="6776"/>
                    <a:pt x="3186" y="6713"/>
                  </a:cubicBezTo>
                  <a:lnTo>
                    <a:pt x="3186" y="6599"/>
                  </a:lnTo>
                  <a:lnTo>
                    <a:pt x="3527" y="6599"/>
                  </a:lnTo>
                  <a:lnTo>
                    <a:pt x="3527" y="6713"/>
                  </a:lnTo>
                  <a:cubicBezTo>
                    <a:pt x="3527" y="6776"/>
                    <a:pt x="3578" y="6827"/>
                    <a:pt x="3641" y="6827"/>
                  </a:cubicBezTo>
                  <a:cubicBezTo>
                    <a:pt x="3704" y="6827"/>
                    <a:pt x="3755" y="6776"/>
                    <a:pt x="3755" y="6713"/>
                  </a:cubicBezTo>
                  <a:lnTo>
                    <a:pt x="3755" y="6599"/>
                  </a:lnTo>
                  <a:lnTo>
                    <a:pt x="4096" y="6599"/>
                  </a:lnTo>
                  <a:lnTo>
                    <a:pt x="4096" y="6713"/>
                  </a:lnTo>
                  <a:cubicBezTo>
                    <a:pt x="4096" y="6776"/>
                    <a:pt x="4147" y="6827"/>
                    <a:pt x="4210" y="6827"/>
                  </a:cubicBezTo>
                  <a:cubicBezTo>
                    <a:pt x="4273" y="6827"/>
                    <a:pt x="4323" y="6776"/>
                    <a:pt x="4323" y="6713"/>
                  </a:cubicBezTo>
                  <a:lnTo>
                    <a:pt x="4323" y="6599"/>
                  </a:lnTo>
                  <a:lnTo>
                    <a:pt x="4665" y="6599"/>
                  </a:lnTo>
                  <a:lnTo>
                    <a:pt x="4665" y="6713"/>
                  </a:lnTo>
                  <a:cubicBezTo>
                    <a:pt x="4665" y="6776"/>
                    <a:pt x="4716" y="6827"/>
                    <a:pt x="4779" y="6827"/>
                  </a:cubicBezTo>
                  <a:cubicBezTo>
                    <a:pt x="4842" y="6827"/>
                    <a:pt x="4892" y="6776"/>
                    <a:pt x="4892" y="6713"/>
                  </a:cubicBezTo>
                  <a:lnTo>
                    <a:pt x="4892" y="6599"/>
                  </a:lnTo>
                  <a:lnTo>
                    <a:pt x="5234" y="6599"/>
                  </a:lnTo>
                  <a:lnTo>
                    <a:pt x="5234" y="6713"/>
                  </a:lnTo>
                  <a:cubicBezTo>
                    <a:pt x="5234" y="6776"/>
                    <a:pt x="5285" y="6827"/>
                    <a:pt x="5347" y="6827"/>
                  </a:cubicBezTo>
                  <a:cubicBezTo>
                    <a:pt x="5410" y="6827"/>
                    <a:pt x="5461" y="6776"/>
                    <a:pt x="5461" y="6713"/>
                  </a:cubicBezTo>
                  <a:lnTo>
                    <a:pt x="5461" y="6599"/>
                  </a:lnTo>
                  <a:lnTo>
                    <a:pt x="5803" y="6599"/>
                  </a:lnTo>
                  <a:lnTo>
                    <a:pt x="5803" y="6713"/>
                  </a:lnTo>
                  <a:cubicBezTo>
                    <a:pt x="5803" y="6776"/>
                    <a:pt x="5853" y="6827"/>
                    <a:pt x="5916" y="6827"/>
                  </a:cubicBezTo>
                  <a:cubicBezTo>
                    <a:pt x="5979" y="6827"/>
                    <a:pt x="6030" y="6776"/>
                    <a:pt x="6030" y="6713"/>
                  </a:cubicBezTo>
                  <a:lnTo>
                    <a:pt x="6030" y="6599"/>
                  </a:lnTo>
                  <a:lnTo>
                    <a:pt x="6371" y="6599"/>
                  </a:lnTo>
                  <a:lnTo>
                    <a:pt x="6371" y="6713"/>
                  </a:lnTo>
                  <a:cubicBezTo>
                    <a:pt x="6371" y="6776"/>
                    <a:pt x="6422" y="6827"/>
                    <a:pt x="6485" y="6827"/>
                  </a:cubicBezTo>
                  <a:cubicBezTo>
                    <a:pt x="6548" y="6827"/>
                    <a:pt x="6599" y="6776"/>
                    <a:pt x="6599" y="6713"/>
                  </a:cubicBezTo>
                  <a:lnTo>
                    <a:pt x="6599" y="6599"/>
                  </a:lnTo>
                  <a:lnTo>
                    <a:pt x="6713" y="6599"/>
                  </a:lnTo>
                  <a:cubicBezTo>
                    <a:pt x="6776" y="6599"/>
                    <a:pt x="6827" y="6548"/>
                    <a:pt x="6827" y="6485"/>
                  </a:cubicBezTo>
                  <a:cubicBezTo>
                    <a:pt x="6827" y="6422"/>
                    <a:pt x="6776" y="6372"/>
                    <a:pt x="6713" y="6372"/>
                  </a:cubicBezTo>
                  <a:lnTo>
                    <a:pt x="6599" y="6372"/>
                  </a:lnTo>
                  <a:lnTo>
                    <a:pt x="6599" y="6258"/>
                  </a:lnTo>
                  <a:cubicBezTo>
                    <a:pt x="6599" y="6195"/>
                    <a:pt x="6548" y="6144"/>
                    <a:pt x="6485" y="6144"/>
                  </a:cubicBezTo>
                  <a:cubicBezTo>
                    <a:pt x="6422" y="6144"/>
                    <a:pt x="6371" y="6195"/>
                    <a:pt x="6371" y="6258"/>
                  </a:cubicBezTo>
                  <a:lnTo>
                    <a:pt x="6371" y="6372"/>
                  </a:lnTo>
                  <a:lnTo>
                    <a:pt x="6030" y="6372"/>
                  </a:lnTo>
                  <a:lnTo>
                    <a:pt x="6030" y="6258"/>
                  </a:lnTo>
                  <a:cubicBezTo>
                    <a:pt x="6030" y="6195"/>
                    <a:pt x="5979" y="6144"/>
                    <a:pt x="5916" y="6144"/>
                  </a:cubicBezTo>
                  <a:cubicBezTo>
                    <a:pt x="5853" y="6144"/>
                    <a:pt x="5803" y="6195"/>
                    <a:pt x="5803" y="6258"/>
                  </a:cubicBezTo>
                  <a:lnTo>
                    <a:pt x="5803" y="6372"/>
                  </a:lnTo>
                  <a:lnTo>
                    <a:pt x="5461" y="6372"/>
                  </a:lnTo>
                  <a:lnTo>
                    <a:pt x="5461" y="6258"/>
                  </a:lnTo>
                  <a:cubicBezTo>
                    <a:pt x="5461" y="6195"/>
                    <a:pt x="5410" y="6144"/>
                    <a:pt x="5347" y="6144"/>
                  </a:cubicBezTo>
                  <a:cubicBezTo>
                    <a:pt x="5285" y="6144"/>
                    <a:pt x="5234" y="6195"/>
                    <a:pt x="5234" y="6258"/>
                  </a:cubicBezTo>
                  <a:lnTo>
                    <a:pt x="5234" y="6372"/>
                  </a:lnTo>
                  <a:lnTo>
                    <a:pt x="4892" y="6372"/>
                  </a:lnTo>
                  <a:lnTo>
                    <a:pt x="4892" y="6258"/>
                  </a:lnTo>
                  <a:cubicBezTo>
                    <a:pt x="4892" y="6195"/>
                    <a:pt x="4842" y="6144"/>
                    <a:pt x="4779" y="6144"/>
                  </a:cubicBezTo>
                  <a:cubicBezTo>
                    <a:pt x="4716" y="6144"/>
                    <a:pt x="4665" y="6195"/>
                    <a:pt x="4665" y="6258"/>
                  </a:cubicBezTo>
                  <a:lnTo>
                    <a:pt x="4665" y="6372"/>
                  </a:lnTo>
                  <a:lnTo>
                    <a:pt x="4323" y="6372"/>
                  </a:lnTo>
                  <a:lnTo>
                    <a:pt x="4323" y="6258"/>
                  </a:lnTo>
                  <a:cubicBezTo>
                    <a:pt x="4323" y="6195"/>
                    <a:pt x="4273" y="6144"/>
                    <a:pt x="4210" y="6144"/>
                  </a:cubicBezTo>
                  <a:cubicBezTo>
                    <a:pt x="4147" y="6144"/>
                    <a:pt x="4096" y="6195"/>
                    <a:pt x="4096" y="6258"/>
                  </a:cubicBezTo>
                  <a:lnTo>
                    <a:pt x="4096" y="6372"/>
                  </a:lnTo>
                  <a:lnTo>
                    <a:pt x="3755" y="6372"/>
                  </a:lnTo>
                  <a:lnTo>
                    <a:pt x="3755" y="6258"/>
                  </a:lnTo>
                  <a:cubicBezTo>
                    <a:pt x="3755" y="6195"/>
                    <a:pt x="3704" y="6144"/>
                    <a:pt x="3641" y="6144"/>
                  </a:cubicBezTo>
                  <a:cubicBezTo>
                    <a:pt x="3578" y="6144"/>
                    <a:pt x="3527" y="6195"/>
                    <a:pt x="3527" y="6258"/>
                  </a:cubicBezTo>
                  <a:lnTo>
                    <a:pt x="3527" y="6372"/>
                  </a:lnTo>
                  <a:lnTo>
                    <a:pt x="3186" y="6372"/>
                  </a:lnTo>
                  <a:lnTo>
                    <a:pt x="3186" y="6258"/>
                  </a:lnTo>
                  <a:cubicBezTo>
                    <a:pt x="3186" y="6195"/>
                    <a:pt x="3135" y="6144"/>
                    <a:pt x="3072" y="6144"/>
                  </a:cubicBezTo>
                  <a:cubicBezTo>
                    <a:pt x="3009" y="6144"/>
                    <a:pt x="2958" y="6195"/>
                    <a:pt x="2958" y="6258"/>
                  </a:cubicBezTo>
                  <a:lnTo>
                    <a:pt x="2958" y="6372"/>
                  </a:lnTo>
                  <a:lnTo>
                    <a:pt x="2617" y="6372"/>
                  </a:lnTo>
                  <a:lnTo>
                    <a:pt x="2617" y="6258"/>
                  </a:lnTo>
                  <a:cubicBezTo>
                    <a:pt x="2617" y="6195"/>
                    <a:pt x="2566" y="6144"/>
                    <a:pt x="2503" y="6144"/>
                  </a:cubicBezTo>
                  <a:cubicBezTo>
                    <a:pt x="2440" y="6144"/>
                    <a:pt x="2389" y="6195"/>
                    <a:pt x="2389" y="6258"/>
                  </a:cubicBezTo>
                  <a:lnTo>
                    <a:pt x="2389" y="6372"/>
                  </a:lnTo>
                  <a:lnTo>
                    <a:pt x="2048" y="6372"/>
                  </a:lnTo>
                  <a:lnTo>
                    <a:pt x="2048" y="6258"/>
                  </a:lnTo>
                  <a:cubicBezTo>
                    <a:pt x="2048" y="6195"/>
                    <a:pt x="1997" y="6144"/>
                    <a:pt x="1934" y="6144"/>
                  </a:cubicBezTo>
                  <a:cubicBezTo>
                    <a:pt x="1871" y="6144"/>
                    <a:pt x="1820" y="6195"/>
                    <a:pt x="1820" y="6258"/>
                  </a:cubicBezTo>
                  <a:lnTo>
                    <a:pt x="1820" y="6372"/>
                  </a:lnTo>
                  <a:lnTo>
                    <a:pt x="1479" y="6372"/>
                  </a:lnTo>
                  <a:lnTo>
                    <a:pt x="1479" y="6258"/>
                  </a:lnTo>
                  <a:cubicBezTo>
                    <a:pt x="1479" y="6195"/>
                    <a:pt x="1428" y="6144"/>
                    <a:pt x="1365" y="6144"/>
                  </a:cubicBezTo>
                  <a:cubicBezTo>
                    <a:pt x="1302" y="6144"/>
                    <a:pt x="1252" y="6195"/>
                    <a:pt x="1252" y="6258"/>
                  </a:cubicBezTo>
                  <a:lnTo>
                    <a:pt x="1252" y="6372"/>
                  </a:lnTo>
                  <a:lnTo>
                    <a:pt x="910" y="6372"/>
                  </a:lnTo>
                  <a:lnTo>
                    <a:pt x="910" y="6258"/>
                  </a:lnTo>
                  <a:cubicBezTo>
                    <a:pt x="910" y="6195"/>
                    <a:pt x="859" y="6144"/>
                    <a:pt x="796" y="6144"/>
                  </a:cubicBezTo>
                  <a:cubicBezTo>
                    <a:pt x="734" y="6144"/>
                    <a:pt x="683" y="6195"/>
                    <a:pt x="683" y="6258"/>
                  </a:cubicBezTo>
                  <a:lnTo>
                    <a:pt x="683" y="6372"/>
                  </a:lnTo>
                  <a:lnTo>
                    <a:pt x="455" y="6372"/>
                  </a:lnTo>
                  <a:lnTo>
                    <a:pt x="455" y="5234"/>
                  </a:lnTo>
                  <a:lnTo>
                    <a:pt x="1263" y="523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143" name="组合 142"/>
          <p:cNvGrpSpPr/>
          <p:nvPr/>
        </p:nvGrpSpPr>
        <p:grpSpPr>
          <a:xfrm>
            <a:off x="7130749" y="5319473"/>
            <a:ext cx="648072" cy="648072"/>
            <a:chOff x="7442747" y="2249137"/>
            <a:chExt cx="648072" cy="648072"/>
          </a:xfrm>
        </p:grpSpPr>
        <p:sp>
          <p:nvSpPr>
            <p:cNvPr id="155" name="椭圆 154"/>
            <p:cNvSpPr/>
            <p:nvPr/>
          </p:nvSpPr>
          <p:spPr>
            <a:xfrm>
              <a:off x="7442747" y="2249137"/>
              <a:ext cx="648072" cy="648072"/>
            </a:xfrm>
            <a:prstGeom prst="ellipse">
              <a:avLst/>
            </a:prstGeom>
            <a:solidFill>
              <a:schemeClr val="accent5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6" name="任意多边形: 形状 155"/>
            <p:cNvSpPr/>
            <p:nvPr/>
          </p:nvSpPr>
          <p:spPr bwMode="auto">
            <a:xfrm>
              <a:off x="7576637" y="2390028"/>
              <a:ext cx="380293" cy="366291"/>
            </a:xfrm>
            <a:custGeom>
              <a:avLst/>
              <a:gdLst>
                <a:gd name="connsiteX0" fmla="*/ 304701 w 609473"/>
                <a:gd name="connsiteY0" fmla="*/ 381618 h 587034"/>
                <a:gd name="connsiteX1" fmla="*/ 325879 w 609473"/>
                <a:gd name="connsiteY1" fmla="*/ 394101 h 587034"/>
                <a:gd name="connsiteX2" fmla="*/ 309542 w 609473"/>
                <a:gd name="connsiteY2" fmla="*/ 410914 h 587034"/>
                <a:gd name="connsiteX3" fmla="*/ 331022 w 609473"/>
                <a:gd name="connsiteY3" fmla="*/ 433867 h 587034"/>
                <a:gd name="connsiteX4" fmla="*/ 312466 w 609473"/>
                <a:gd name="connsiteY4" fmla="*/ 468800 h 587034"/>
                <a:gd name="connsiteX5" fmla="*/ 294112 w 609473"/>
                <a:gd name="connsiteY5" fmla="*/ 468096 h 587034"/>
                <a:gd name="connsiteX6" fmla="*/ 278380 w 609473"/>
                <a:gd name="connsiteY6" fmla="*/ 432055 h 587034"/>
                <a:gd name="connsiteX7" fmla="*/ 299861 w 609473"/>
                <a:gd name="connsiteY7" fmla="*/ 410612 h 587034"/>
                <a:gd name="connsiteX8" fmla="*/ 284028 w 609473"/>
                <a:gd name="connsiteY8" fmla="*/ 393397 h 587034"/>
                <a:gd name="connsiteX9" fmla="*/ 224835 w 609473"/>
                <a:gd name="connsiteY9" fmla="*/ 380559 h 587034"/>
                <a:gd name="connsiteX10" fmla="*/ 283211 w 609473"/>
                <a:gd name="connsiteY10" fmla="*/ 483344 h 587034"/>
                <a:gd name="connsiteX11" fmla="*/ 305190 w 609473"/>
                <a:gd name="connsiteY11" fmla="*/ 499753 h 587034"/>
                <a:gd name="connsiteX12" fmla="*/ 327069 w 609473"/>
                <a:gd name="connsiteY12" fmla="*/ 483646 h 587034"/>
                <a:gd name="connsiteX13" fmla="*/ 387865 w 609473"/>
                <a:gd name="connsiteY13" fmla="*/ 380861 h 587034"/>
                <a:gd name="connsiteX14" fmla="*/ 498972 w 609473"/>
                <a:gd name="connsiteY14" fmla="*/ 386700 h 587034"/>
                <a:gd name="connsiteX15" fmla="*/ 581344 w 609473"/>
                <a:gd name="connsiteY15" fmla="*/ 414485 h 587034"/>
                <a:gd name="connsiteX16" fmla="*/ 609473 w 609473"/>
                <a:gd name="connsiteY16" fmla="*/ 494820 h 587034"/>
                <a:gd name="connsiteX17" fmla="*/ 609473 w 609473"/>
                <a:gd name="connsiteY17" fmla="*/ 529048 h 587034"/>
                <a:gd name="connsiteX18" fmla="*/ 551399 w 609473"/>
                <a:gd name="connsiteY18" fmla="*/ 587034 h 587034"/>
                <a:gd name="connsiteX19" fmla="*/ 58074 w 609473"/>
                <a:gd name="connsiteY19" fmla="*/ 587034 h 587034"/>
                <a:gd name="connsiteX20" fmla="*/ 0 w 609473"/>
                <a:gd name="connsiteY20" fmla="*/ 529048 h 587034"/>
                <a:gd name="connsiteX21" fmla="*/ 0 w 609473"/>
                <a:gd name="connsiteY21" fmla="*/ 494820 h 587034"/>
                <a:gd name="connsiteX22" fmla="*/ 28129 w 609473"/>
                <a:gd name="connsiteY22" fmla="*/ 414485 h 587034"/>
                <a:gd name="connsiteX23" fmla="*/ 110501 w 609473"/>
                <a:gd name="connsiteY23" fmla="*/ 386700 h 587034"/>
                <a:gd name="connsiteX24" fmla="*/ 316407 w 609473"/>
                <a:gd name="connsiteY24" fmla="*/ 206077 h 587034"/>
                <a:gd name="connsiteX25" fmla="*/ 316407 w 609473"/>
                <a:gd name="connsiteY25" fmla="*/ 272924 h 587034"/>
                <a:gd name="connsiteX26" fmla="*/ 335965 w 609473"/>
                <a:gd name="connsiteY26" fmla="*/ 266783 h 587034"/>
                <a:gd name="connsiteX27" fmla="*/ 346551 w 609473"/>
                <a:gd name="connsiteY27" fmla="*/ 239602 h 587034"/>
                <a:gd name="connsiteX28" fmla="*/ 336570 w 609473"/>
                <a:gd name="connsiteY28" fmla="*/ 216346 h 587034"/>
                <a:gd name="connsiteX29" fmla="*/ 316407 w 609473"/>
                <a:gd name="connsiteY29" fmla="*/ 206077 h 587034"/>
                <a:gd name="connsiteX30" fmla="*/ 299872 w 609473"/>
                <a:gd name="connsiteY30" fmla="*/ 94230 h 587034"/>
                <a:gd name="connsiteX31" fmla="*/ 277793 w 609473"/>
                <a:gd name="connsiteY31" fmla="*/ 102183 h 587034"/>
                <a:gd name="connsiteX32" fmla="*/ 270534 w 609473"/>
                <a:gd name="connsiteY32" fmla="*/ 122922 h 587034"/>
                <a:gd name="connsiteX33" fmla="*/ 281322 w 609473"/>
                <a:gd name="connsiteY33" fmla="*/ 145674 h 587034"/>
                <a:gd name="connsiteX34" fmla="*/ 299872 w 609473"/>
                <a:gd name="connsiteY34" fmla="*/ 154231 h 587034"/>
                <a:gd name="connsiteX35" fmla="*/ 316407 w 609473"/>
                <a:gd name="connsiteY35" fmla="*/ 42585 h 587034"/>
                <a:gd name="connsiteX36" fmla="*/ 316407 w 609473"/>
                <a:gd name="connsiteY36" fmla="*/ 56478 h 587034"/>
                <a:gd name="connsiteX37" fmla="*/ 360061 w 609473"/>
                <a:gd name="connsiteY37" fmla="*/ 70169 h 587034"/>
                <a:gd name="connsiteX38" fmla="*/ 389904 w 609473"/>
                <a:gd name="connsiteY38" fmla="*/ 129465 h 587034"/>
                <a:gd name="connsiteX39" fmla="*/ 344837 w 609473"/>
                <a:gd name="connsiteY39" fmla="*/ 129465 h 587034"/>
                <a:gd name="connsiteX40" fmla="*/ 339797 w 609473"/>
                <a:gd name="connsiteY40" fmla="*/ 107217 h 587034"/>
                <a:gd name="connsiteX41" fmla="*/ 316407 w 609473"/>
                <a:gd name="connsiteY41" fmla="*/ 93928 h 587034"/>
                <a:gd name="connsiteX42" fmla="*/ 316407 w 609473"/>
                <a:gd name="connsiteY42" fmla="*/ 159063 h 587034"/>
                <a:gd name="connsiteX43" fmla="*/ 371050 w 609473"/>
                <a:gd name="connsiteY43" fmla="*/ 183829 h 587034"/>
                <a:gd name="connsiteX44" fmla="*/ 394037 w 609473"/>
                <a:gd name="connsiteY44" fmla="*/ 234467 h 587034"/>
                <a:gd name="connsiteX45" fmla="*/ 362380 w 609473"/>
                <a:gd name="connsiteY45" fmla="*/ 297086 h 587034"/>
                <a:gd name="connsiteX46" fmla="*/ 316407 w 609473"/>
                <a:gd name="connsiteY46" fmla="*/ 311079 h 587034"/>
                <a:gd name="connsiteX47" fmla="*/ 316407 w 609473"/>
                <a:gd name="connsiteY47" fmla="*/ 318328 h 587034"/>
                <a:gd name="connsiteX48" fmla="*/ 445959 w 609473"/>
                <a:gd name="connsiteY48" fmla="*/ 180507 h 587034"/>
                <a:gd name="connsiteX49" fmla="*/ 316407 w 609473"/>
                <a:gd name="connsiteY49" fmla="*/ 42585 h 587034"/>
                <a:gd name="connsiteX50" fmla="*/ 299872 w 609473"/>
                <a:gd name="connsiteY50" fmla="*/ 42484 h 587034"/>
                <a:gd name="connsiteX51" fmla="*/ 168808 w 609473"/>
                <a:gd name="connsiteY51" fmla="*/ 180507 h 587034"/>
                <a:gd name="connsiteX52" fmla="*/ 299872 w 609473"/>
                <a:gd name="connsiteY52" fmla="*/ 318428 h 587034"/>
                <a:gd name="connsiteX53" fmla="*/ 299872 w 609473"/>
                <a:gd name="connsiteY53" fmla="*/ 311381 h 587034"/>
                <a:gd name="connsiteX54" fmla="*/ 249564 w 609473"/>
                <a:gd name="connsiteY54" fmla="*/ 296683 h 587034"/>
                <a:gd name="connsiteX55" fmla="*/ 220729 w 609473"/>
                <a:gd name="connsiteY55" fmla="*/ 229635 h 587034"/>
                <a:gd name="connsiteX56" fmla="*/ 266904 w 609473"/>
                <a:gd name="connsiteY56" fmla="*/ 229635 h 587034"/>
                <a:gd name="connsiteX57" fmla="*/ 273659 w 609473"/>
                <a:gd name="connsiteY57" fmla="*/ 258528 h 587034"/>
                <a:gd name="connsiteX58" fmla="*/ 299872 w 609473"/>
                <a:gd name="connsiteY58" fmla="*/ 273428 h 587034"/>
                <a:gd name="connsiteX59" fmla="*/ 299872 w 609473"/>
                <a:gd name="connsiteY59" fmla="*/ 200440 h 587034"/>
                <a:gd name="connsiteX60" fmla="*/ 285959 w 609473"/>
                <a:gd name="connsiteY60" fmla="*/ 196312 h 587034"/>
                <a:gd name="connsiteX61" fmla="*/ 239784 w 609473"/>
                <a:gd name="connsiteY61" fmla="*/ 169634 h 587034"/>
                <a:gd name="connsiteX62" fmla="*/ 226375 w 609473"/>
                <a:gd name="connsiteY62" fmla="*/ 128459 h 587034"/>
                <a:gd name="connsiteX63" fmla="*/ 231618 w 609473"/>
                <a:gd name="connsiteY63" fmla="*/ 99566 h 587034"/>
                <a:gd name="connsiteX64" fmla="*/ 246237 w 609473"/>
                <a:gd name="connsiteY64" fmla="*/ 77115 h 587034"/>
                <a:gd name="connsiteX65" fmla="*/ 273256 w 609473"/>
                <a:gd name="connsiteY65" fmla="*/ 60404 h 587034"/>
                <a:gd name="connsiteX66" fmla="*/ 299872 w 609473"/>
                <a:gd name="connsiteY66" fmla="*/ 56075 h 587034"/>
                <a:gd name="connsiteX67" fmla="*/ 307333 w 609473"/>
                <a:gd name="connsiteY67" fmla="*/ 0 h 587034"/>
                <a:gd name="connsiteX68" fmla="*/ 488101 w 609473"/>
                <a:gd name="connsiteY68" fmla="*/ 180507 h 587034"/>
                <a:gd name="connsiteX69" fmla="*/ 307333 w 609473"/>
                <a:gd name="connsiteY69" fmla="*/ 361013 h 587034"/>
                <a:gd name="connsiteX70" fmla="*/ 126665 w 609473"/>
                <a:gd name="connsiteY70" fmla="*/ 180507 h 587034"/>
                <a:gd name="connsiteX71" fmla="*/ 307333 w 609473"/>
                <a:gd name="connsiteY71" fmla="*/ 0 h 587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</a:cxnLst>
              <a:rect l="l" t="t" r="r" b="b"/>
              <a:pathLst>
                <a:path w="609473" h="587034">
                  <a:moveTo>
                    <a:pt x="304701" y="381618"/>
                  </a:moveTo>
                  <a:lnTo>
                    <a:pt x="325879" y="394101"/>
                  </a:lnTo>
                  <a:lnTo>
                    <a:pt x="309542" y="410914"/>
                  </a:lnTo>
                  <a:lnTo>
                    <a:pt x="331022" y="433867"/>
                  </a:lnTo>
                  <a:lnTo>
                    <a:pt x="312466" y="468800"/>
                  </a:lnTo>
                  <a:cubicBezTo>
                    <a:pt x="307021" y="479069"/>
                    <a:pt x="298751" y="478767"/>
                    <a:pt x="294112" y="468096"/>
                  </a:cubicBezTo>
                  <a:lnTo>
                    <a:pt x="278380" y="432055"/>
                  </a:lnTo>
                  <a:lnTo>
                    <a:pt x="299861" y="410612"/>
                  </a:lnTo>
                  <a:lnTo>
                    <a:pt x="284028" y="393397"/>
                  </a:lnTo>
                  <a:close/>
                  <a:moveTo>
                    <a:pt x="224835" y="380559"/>
                  </a:moveTo>
                  <a:lnTo>
                    <a:pt x="283211" y="483344"/>
                  </a:lnTo>
                  <a:cubicBezTo>
                    <a:pt x="289260" y="493914"/>
                    <a:pt x="297024" y="499753"/>
                    <a:pt x="305190" y="499753"/>
                  </a:cubicBezTo>
                  <a:cubicBezTo>
                    <a:pt x="313155" y="499753"/>
                    <a:pt x="320919" y="494015"/>
                    <a:pt x="327069" y="483646"/>
                  </a:cubicBezTo>
                  <a:lnTo>
                    <a:pt x="387865" y="380861"/>
                  </a:lnTo>
                  <a:lnTo>
                    <a:pt x="498972" y="386700"/>
                  </a:lnTo>
                  <a:cubicBezTo>
                    <a:pt x="529521" y="388311"/>
                    <a:pt x="565716" y="400492"/>
                    <a:pt x="581344" y="414485"/>
                  </a:cubicBezTo>
                  <a:cubicBezTo>
                    <a:pt x="597072" y="428679"/>
                    <a:pt x="609473" y="464015"/>
                    <a:pt x="609473" y="494820"/>
                  </a:cubicBezTo>
                  <a:lnTo>
                    <a:pt x="609473" y="529048"/>
                  </a:lnTo>
                  <a:cubicBezTo>
                    <a:pt x="609473" y="561061"/>
                    <a:pt x="583360" y="587034"/>
                    <a:pt x="551399" y="587034"/>
                  </a:cubicBezTo>
                  <a:lnTo>
                    <a:pt x="58074" y="587034"/>
                  </a:lnTo>
                  <a:cubicBezTo>
                    <a:pt x="26012" y="587034"/>
                    <a:pt x="0" y="561061"/>
                    <a:pt x="0" y="529048"/>
                  </a:cubicBezTo>
                  <a:lnTo>
                    <a:pt x="0" y="494820"/>
                  </a:lnTo>
                  <a:cubicBezTo>
                    <a:pt x="0" y="464015"/>
                    <a:pt x="12401" y="428679"/>
                    <a:pt x="28129" y="414485"/>
                  </a:cubicBezTo>
                  <a:cubicBezTo>
                    <a:pt x="43757" y="400492"/>
                    <a:pt x="79851" y="388311"/>
                    <a:pt x="110501" y="386700"/>
                  </a:cubicBezTo>
                  <a:close/>
                  <a:moveTo>
                    <a:pt x="316407" y="206077"/>
                  </a:moveTo>
                  <a:lnTo>
                    <a:pt x="316407" y="272924"/>
                  </a:lnTo>
                  <a:cubicBezTo>
                    <a:pt x="325379" y="271817"/>
                    <a:pt x="331832" y="269703"/>
                    <a:pt x="335965" y="266783"/>
                  </a:cubicBezTo>
                  <a:cubicBezTo>
                    <a:pt x="343023" y="261548"/>
                    <a:pt x="346551" y="252488"/>
                    <a:pt x="346551" y="239602"/>
                  </a:cubicBezTo>
                  <a:cubicBezTo>
                    <a:pt x="346551" y="229736"/>
                    <a:pt x="343224" y="222084"/>
                    <a:pt x="336570" y="216346"/>
                  </a:cubicBezTo>
                  <a:cubicBezTo>
                    <a:pt x="332638" y="213024"/>
                    <a:pt x="325884" y="209601"/>
                    <a:pt x="316407" y="206077"/>
                  </a:cubicBezTo>
                  <a:close/>
                  <a:moveTo>
                    <a:pt x="299872" y="94230"/>
                  </a:moveTo>
                  <a:cubicBezTo>
                    <a:pt x="289891" y="94431"/>
                    <a:pt x="282531" y="97149"/>
                    <a:pt x="277793" y="102183"/>
                  </a:cubicBezTo>
                  <a:cubicBezTo>
                    <a:pt x="272954" y="107317"/>
                    <a:pt x="270534" y="114163"/>
                    <a:pt x="270534" y="122922"/>
                  </a:cubicBezTo>
                  <a:cubicBezTo>
                    <a:pt x="270534" y="132586"/>
                    <a:pt x="274163" y="140137"/>
                    <a:pt x="281322" y="145674"/>
                  </a:cubicBezTo>
                  <a:cubicBezTo>
                    <a:pt x="285354" y="148795"/>
                    <a:pt x="291504" y="151613"/>
                    <a:pt x="299872" y="154231"/>
                  </a:cubicBezTo>
                  <a:close/>
                  <a:moveTo>
                    <a:pt x="316407" y="42585"/>
                  </a:moveTo>
                  <a:lnTo>
                    <a:pt x="316407" y="56478"/>
                  </a:lnTo>
                  <a:cubicBezTo>
                    <a:pt x="334957" y="57887"/>
                    <a:pt x="349576" y="62518"/>
                    <a:pt x="360061" y="70169"/>
                  </a:cubicBezTo>
                  <a:cubicBezTo>
                    <a:pt x="379318" y="82350"/>
                    <a:pt x="389198" y="102082"/>
                    <a:pt x="389904" y="129465"/>
                  </a:cubicBezTo>
                  <a:lnTo>
                    <a:pt x="344837" y="129465"/>
                  </a:lnTo>
                  <a:cubicBezTo>
                    <a:pt x="344031" y="119297"/>
                    <a:pt x="342317" y="111948"/>
                    <a:pt x="339797" y="107217"/>
                  </a:cubicBezTo>
                  <a:cubicBezTo>
                    <a:pt x="335562" y="99163"/>
                    <a:pt x="327698" y="94733"/>
                    <a:pt x="316407" y="93928"/>
                  </a:cubicBezTo>
                  <a:lnTo>
                    <a:pt x="316407" y="159063"/>
                  </a:lnTo>
                  <a:cubicBezTo>
                    <a:pt x="343527" y="168426"/>
                    <a:pt x="361674" y="176681"/>
                    <a:pt x="371050" y="183829"/>
                  </a:cubicBezTo>
                  <a:cubicBezTo>
                    <a:pt x="386375" y="195809"/>
                    <a:pt x="394037" y="212722"/>
                    <a:pt x="394037" y="234467"/>
                  </a:cubicBezTo>
                  <a:cubicBezTo>
                    <a:pt x="394037" y="263159"/>
                    <a:pt x="383451" y="284099"/>
                    <a:pt x="362380" y="297086"/>
                  </a:cubicBezTo>
                  <a:cubicBezTo>
                    <a:pt x="349475" y="305039"/>
                    <a:pt x="334151" y="309670"/>
                    <a:pt x="316407" y="311079"/>
                  </a:cubicBezTo>
                  <a:lnTo>
                    <a:pt x="316407" y="318328"/>
                  </a:lnTo>
                  <a:cubicBezTo>
                    <a:pt x="388593" y="313697"/>
                    <a:pt x="445959" y="253696"/>
                    <a:pt x="445959" y="180507"/>
                  </a:cubicBezTo>
                  <a:cubicBezTo>
                    <a:pt x="445959" y="107217"/>
                    <a:pt x="388593" y="47316"/>
                    <a:pt x="316407" y="42585"/>
                  </a:cubicBezTo>
                  <a:close/>
                  <a:moveTo>
                    <a:pt x="299872" y="42484"/>
                  </a:moveTo>
                  <a:cubicBezTo>
                    <a:pt x="226980" y="46410"/>
                    <a:pt x="168808" y="106713"/>
                    <a:pt x="168808" y="180507"/>
                  </a:cubicBezTo>
                  <a:cubicBezTo>
                    <a:pt x="168808" y="254199"/>
                    <a:pt x="226980" y="314502"/>
                    <a:pt x="299872" y="318428"/>
                  </a:cubicBezTo>
                  <a:lnTo>
                    <a:pt x="299872" y="311381"/>
                  </a:lnTo>
                  <a:cubicBezTo>
                    <a:pt x="277390" y="308864"/>
                    <a:pt x="260553" y="303931"/>
                    <a:pt x="249564" y="296683"/>
                  </a:cubicBezTo>
                  <a:cubicBezTo>
                    <a:pt x="230005" y="283596"/>
                    <a:pt x="220427" y="261246"/>
                    <a:pt x="220729" y="229635"/>
                  </a:cubicBezTo>
                  <a:lnTo>
                    <a:pt x="266904" y="229635"/>
                  </a:lnTo>
                  <a:cubicBezTo>
                    <a:pt x="268518" y="244031"/>
                    <a:pt x="270736" y="253696"/>
                    <a:pt x="273659" y="258528"/>
                  </a:cubicBezTo>
                  <a:cubicBezTo>
                    <a:pt x="278095" y="266179"/>
                    <a:pt x="286867" y="271112"/>
                    <a:pt x="299872" y="273428"/>
                  </a:cubicBezTo>
                  <a:lnTo>
                    <a:pt x="299872" y="200440"/>
                  </a:lnTo>
                  <a:lnTo>
                    <a:pt x="285959" y="196312"/>
                  </a:lnTo>
                  <a:cubicBezTo>
                    <a:pt x="264182" y="189970"/>
                    <a:pt x="248757" y="181010"/>
                    <a:pt x="239784" y="169634"/>
                  </a:cubicBezTo>
                  <a:cubicBezTo>
                    <a:pt x="230811" y="158258"/>
                    <a:pt x="226375" y="144466"/>
                    <a:pt x="226375" y="128459"/>
                  </a:cubicBezTo>
                  <a:cubicBezTo>
                    <a:pt x="226375" y="117787"/>
                    <a:pt x="228089" y="108223"/>
                    <a:pt x="231618" y="99566"/>
                  </a:cubicBezTo>
                  <a:cubicBezTo>
                    <a:pt x="235046" y="90908"/>
                    <a:pt x="239986" y="83357"/>
                    <a:pt x="246237" y="77115"/>
                  </a:cubicBezTo>
                  <a:cubicBezTo>
                    <a:pt x="254302" y="69062"/>
                    <a:pt x="263376" y="63424"/>
                    <a:pt x="273256" y="60404"/>
                  </a:cubicBezTo>
                  <a:cubicBezTo>
                    <a:pt x="279406" y="58390"/>
                    <a:pt x="288177" y="56981"/>
                    <a:pt x="299872" y="56075"/>
                  </a:cubicBezTo>
                  <a:close/>
                  <a:moveTo>
                    <a:pt x="307333" y="0"/>
                  </a:moveTo>
                  <a:cubicBezTo>
                    <a:pt x="407043" y="0"/>
                    <a:pt x="488101" y="80941"/>
                    <a:pt x="488101" y="180507"/>
                  </a:cubicBezTo>
                  <a:cubicBezTo>
                    <a:pt x="488101" y="279971"/>
                    <a:pt x="407043" y="361013"/>
                    <a:pt x="307333" y="361013"/>
                  </a:cubicBezTo>
                  <a:cubicBezTo>
                    <a:pt x="207724" y="361013"/>
                    <a:pt x="126665" y="279971"/>
                    <a:pt x="126665" y="180507"/>
                  </a:cubicBezTo>
                  <a:cubicBezTo>
                    <a:pt x="126665" y="80941"/>
                    <a:pt x="207724" y="0"/>
                    <a:pt x="30733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54" name="矩形 153"/>
          <p:cNvSpPr/>
          <p:nvPr/>
        </p:nvSpPr>
        <p:spPr>
          <a:xfrm>
            <a:off x="7264400" y="5086985"/>
            <a:ext cx="4059555" cy="1054735"/>
          </a:xfrm>
          <a:prstGeom prst="rect">
            <a:avLst/>
          </a:prstGeom>
        </p:spPr>
        <p:txBody>
          <a:bodyPr wrap="none" lIns="0" tIns="0" rIns="0" bIns="0" anchor="ctr">
            <a:normAutofit/>
          </a:bodyPr>
          <a:lstStyle/>
          <a:p>
            <a:pPr marL="914400" lvl="2" indent="457200" algn="l" defTabSz="914400"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accent5"/>
                </a:solidFill>
                <a:ea typeface="微软雅黑" panose="020B0503020204020204" pitchFamily="34" charset="-122"/>
              </a:rPr>
              <a:t>代码托管平台：使用</a:t>
            </a:r>
            <a:r>
              <a:rPr lang="en-US" altLang="zh-CN" sz="1600" b="1" dirty="0">
                <a:solidFill>
                  <a:schemeClr val="accent5"/>
                </a:solidFill>
                <a:ea typeface="微软雅黑" panose="020B0503020204020204" pitchFamily="34" charset="-122"/>
              </a:rPr>
              <a:t>GitHub</a:t>
            </a:r>
            <a:r>
              <a:rPr lang="zh-CN" altLang="en-US" sz="1600" b="1" dirty="0">
                <a:solidFill>
                  <a:schemeClr val="accent5"/>
                </a:solidFill>
                <a:ea typeface="微软雅黑" panose="020B0503020204020204" pitchFamily="34" charset="-122"/>
              </a:rPr>
              <a:t>，供开发</a:t>
            </a:r>
          </a:p>
          <a:p>
            <a:pPr marL="457200" lvl="1" indent="457200" algn="l" defTabSz="914400"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accent5"/>
                </a:solidFill>
                <a:ea typeface="微软雅黑" panose="020B0503020204020204" pitchFamily="34" charset="-122"/>
              </a:rPr>
              <a:t>人员协作开发，高效地管理代码以及进行</a:t>
            </a:r>
          </a:p>
          <a:p>
            <a:pPr marL="457200" lvl="1" indent="457200" algn="l" defTabSz="914400"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accent5"/>
                </a:solidFill>
                <a:ea typeface="微软雅黑" panose="020B0503020204020204" pitchFamily="34" charset="-122"/>
              </a:rPr>
              <a:t>版本控制。</a:t>
            </a:r>
          </a:p>
        </p:txBody>
      </p:sp>
      <p:grpSp>
        <p:nvGrpSpPr>
          <p:cNvPr id="145" name="组合 144"/>
          <p:cNvGrpSpPr/>
          <p:nvPr/>
        </p:nvGrpSpPr>
        <p:grpSpPr>
          <a:xfrm>
            <a:off x="4930011" y="5290566"/>
            <a:ext cx="648072" cy="648072"/>
            <a:chOff x="6559351" y="2249137"/>
            <a:chExt cx="648072" cy="648072"/>
          </a:xfrm>
        </p:grpSpPr>
        <p:sp>
          <p:nvSpPr>
            <p:cNvPr id="151" name="椭圆 150"/>
            <p:cNvSpPr/>
            <p:nvPr/>
          </p:nvSpPr>
          <p:spPr>
            <a:xfrm>
              <a:off x="6559351" y="2249137"/>
              <a:ext cx="648072" cy="648072"/>
            </a:xfrm>
            <a:prstGeom prst="ellipse">
              <a:avLst/>
            </a:prstGeom>
            <a:solidFill>
              <a:schemeClr val="accent3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2" name="任意多边形: 形状 151"/>
            <p:cNvSpPr/>
            <p:nvPr/>
          </p:nvSpPr>
          <p:spPr bwMode="auto">
            <a:xfrm>
              <a:off x="6693241" y="2390028"/>
              <a:ext cx="380293" cy="366291"/>
            </a:xfrm>
            <a:custGeom>
              <a:avLst/>
              <a:gdLst>
                <a:gd name="connsiteX0" fmla="*/ 0 w 582235"/>
                <a:gd name="connsiteY0" fmla="*/ 404481 h 606722"/>
                <a:gd name="connsiteX1" fmla="*/ 101261 w 582235"/>
                <a:gd name="connsiteY1" fmla="*/ 404481 h 606722"/>
                <a:gd name="connsiteX2" fmla="*/ 101261 w 582235"/>
                <a:gd name="connsiteY2" fmla="*/ 606722 h 606722"/>
                <a:gd name="connsiteX3" fmla="*/ 0 w 582235"/>
                <a:gd name="connsiteY3" fmla="*/ 606722 h 606722"/>
                <a:gd name="connsiteX4" fmla="*/ 151927 w 582235"/>
                <a:gd name="connsiteY4" fmla="*/ 328623 h 606722"/>
                <a:gd name="connsiteX5" fmla="*/ 253188 w 582235"/>
                <a:gd name="connsiteY5" fmla="*/ 328623 h 606722"/>
                <a:gd name="connsiteX6" fmla="*/ 253188 w 582235"/>
                <a:gd name="connsiteY6" fmla="*/ 606722 h 606722"/>
                <a:gd name="connsiteX7" fmla="*/ 151927 w 582235"/>
                <a:gd name="connsiteY7" fmla="*/ 606722 h 606722"/>
                <a:gd name="connsiteX8" fmla="*/ 303855 w 582235"/>
                <a:gd name="connsiteY8" fmla="*/ 252766 h 606722"/>
                <a:gd name="connsiteX9" fmla="*/ 405046 w 582235"/>
                <a:gd name="connsiteY9" fmla="*/ 252766 h 606722"/>
                <a:gd name="connsiteX10" fmla="*/ 405046 w 582235"/>
                <a:gd name="connsiteY10" fmla="*/ 606722 h 606722"/>
                <a:gd name="connsiteX11" fmla="*/ 303855 w 582235"/>
                <a:gd name="connsiteY11" fmla="*/ 606722 h 606722"/>
                <a:gd name="connsiteX12" fmla="*/ 455711 w 582235"/>
                <a:gd name="connsiteY12" fmla="*/ 202241 h 606722"/>
                <a:gd name="connsiteX13" fmla="*/ 556972 w 582235"/>
                <a:gd name="connsiteY13" fmla="*/ 202241 h 606722"/>
                <a:gd name="connsiteX14" fmla="*/ 556972 w 582235"/>
                <a:gd name="connsiteY14" fmla="*/ 606722 h 606722"/>
                <a:gd name="connsiteX15" fmla="*/ 455711 w 582235"/>
                <a:gd name="connsiteY15" fmla="*/ 606722 h 606722"/>
                <a:gd name="connsiteX16" fmla="*/ 455697 w 582235"/>
                <a:gd name="connsiteY16" fmla="*/ 0 h 606722"/>
                <a:gd name="connsiteX17" fmla="*/ 556785 w 582235"/>
                <a:gd name="connsiteY17" fmla="*/ 0 h 606722"/>
                <a:gd name="connsiteX18" fmla="*/ 556874 w 582235"/>
                <a:gd name="connsiteY18" fmla="*/ 0 h 606722"/>
                <a:gd name="connsiteX19" fmla="*/ 556963 w 582235"/>
                <a:gd name="connsiteY19" fmla="*/ 0 h 606722"/>
                <a:gd name="connsiteX20" fmla="*/ 557675 w 582235"/>
                <a:gd name="connsiteY20" fmla="*/ 0 h 606722"/>
                <a:gd name="connsiteX21" fmla="*/ 559366 w 582235"/>
                <a:gd name="connsiteY21" fmla="*/ 89 h 606722"/>
                <a:gd name="connsiteX22" fmla="*/ 560611 w 582235"/>
                <a:gd name="connsiteY22" fmla="*/ 267 h 606722"/>
                <a:gd name="connsiteX23" fmla="*/ 561857 w 582235"/>
                <a:gd name="connsiteY23" fmla="*/ 444 h 606722"/>
                <a:gd name="connsiteX24" fmla="*/ 563192 w 582235"/>
                <a:gd name="connsiteY24" fmla="*/ 800 h 606722"/>
                <a:gd name="connsiteX25" fmla="*/ 564171 w 582235"/>
                <a:gd name="connsiteY25" fmla="*/ 1067 h 606722"/>
                <a:gd name="connsiteX26" fmla="*/ 565506 w 582235"/>
                <a:gd name="connsiteY26" fmla="*/ 1511 h 606722"/>
                <a:gd name="connsiteX27" fmla="*/ 566574 w 582235"/>
                <a:gd name="connsiteY27" fmla="*/ 1867 h 606722"/>
                <a:gd name="connsiteX28" fmla="*/ 567730 w 582235"/>
                <a:gd name="connsiteY28" fmla="*/ 2400 h 606722"/>
                <a:gd name="connsiteX29" fmla="*/ 568798 w 582235"/>
                <a:gd name="connsiteY29" fmla="*/ 2933 h 606722"/>
                <a:gd name="connsiteX30" fmla="*/ 569777 w 582235"/>
                <a:gd name="connsiteY30" fmla="*/ 3467 h 606722"/>
                <a:gd name="connsiteX31" fmla="*/ 570934 w 582235"/>
                <a:gd name="connsiteY31" fmla="*/ 4178 h 606722"/>
                <a:gd name="connsiteX32" fmla="*/ 571824 w 582235"/>
                <a:gd name="connsiteY32" fmla="*/ 4800 h 606722"/>
                <a:gd name="connsiteX33" fmla="*/ 572891 w 582235"/>
                <a:gd name="connsiteY33" fmla="*/ 5689 h 606722"/>
                <a:gd name="connsiteX34" fmla="*/ 573781 w 582235"/>
                <a:gd name="connsiteY34" fmla="*/ 6489 h 606722"/>
                <a:gd name="connsiteX35" fmla="*/ 574760 w 582235"/>
                <a:gd name="connsiteY35" fmla="*/ 7289 h 606722"/>
                <a:gd name="connsiteX36" fmla="*/ 575917 w 582235"/>
                <a:gd name="connsiteY36" fmla="*/ 8533 h 606722"/>
                <a:gd name="connsiteX37" fmla="*/ 576451 w 582235"/>
                <a:gd name="connsiteY37" fmla="*/ 9066 h 606722"/>
                <a:gd name="connsiteX38" fmla="*/ 576451 w 582235"/>
                <a:gd name="connsiteY38" fmla="*/ 9155 h 606722"/>
                <a:gd name="connsiteX39" fmla="*/ 577964 w 582235"/>
                <a:gd name="connsiteY39" fmla="*/ 11200 h 606722"/>
                <a:gd name="connsiteX40" fmla="*/ 578053 w 582235"/>
                <a:gd name="connsiteY40" fmla="*/ 11289 h 606722"/>
                <a:gd name="connsiteX41" fmla="*/ 579209 w 582235"/>
                <a:gd name="connsiteY41" fmla="*/ 13244 h 606722"/>
                <a:gd name="connsiteX42" fmla="*/ 579743 w 582235"/>
                <a:gd name="connsiteY42" fmla="*/ 14222 h 606722"/>
                <a:gd name="connsiteX43" fmla="*/ 580277 w 582235"/>
                <a:gd name="connsiteY43" fmla="*/ 15555 h 606722"/>
                <a:gd name="connsiteX44" fmla="*/ 580722 w 582235"/>
                <a:gd name="connsiteY44" fmla="*/ 16711 h 606722"/>
                <a:gd name="connsiteX45" fmla="*/ 581167 w 582235"/>
                <a:gd name="connsiteY45" fmla="*/ 17866 h 606722"/>
                <a:gd name="connsiteX46" fmla="*/ 581523 w 582235"/>
                <a:gd name="connsiteY46" fmla="*/ 19199 h 606722"/>
                <a:gd name="connsiteX47" fmla="*/ 581790 w 582235"/>
                <a:gd name="connsiteY47" fmla="*/ 20266 h 606722"/>
                <a:gd name="connsiteX48" fmla="*/ 582146 w 582235"/>
                <a:gd name="connsiteY48" fmla="*/ 22488 h 606722"/>
                <a:gd name="connsiteX49" fmla="*/ 582146 w 582235"/>
                <a:gd name="connsiteY49" fmla="*/ 22666 h 606722"/>
                <a:gd name="connsiteX50" fmla="*/ 582235 w 582235"/>
                <a:gd name="connsiteY50" fmla="*/ 25244 h 606722"/>
                <a:gd name="connsiteX51" fmla="*/ 582235 w 582235"/>
                <a:gd name="connsiteY51" fmla="*/ 126396 h 606722"/>
                <a:gd name="connsiteX52" fmla="*/ 556963 w 582235"/>
                <a:gd name="connsiteY52" fmla="*/ 151728 h 606722"/>
                <a:gd name="connsiteX53" fmla="*/ 531691 w 582235"/>
                <a:gd name="connsiteY53" fmla="*/ 126396 h 606722"/>
                <a:gd name="connsiteX54" fmla="*/ 531691 w 582235"/>
                <a:gd name="connsiteY54" fmla="*/ 79286 h 606722"/>
                <a:gd name="connsiteX55" fmla="*/ 421260 w 582235"/>
                <a:gd name="connsiteY55" fmla="*/ 171106 h 606722"/>
                <a:gd name="connsiteX56" fmla="*/ 385666 w 582235"/>
                <a:gd name="connsiteY56" fmla="*/ 167906 h 606722"/>
                <a:gd name="connsiteX57" fmla="*/ 388869 w 582235"/>
                <a:gd name="connsiteY57" fmla="*/ 132262 h 606722"/>
                <a:gd name="connsiteX58" fmla="*/ 487020 w 582235"/>
                <a:gd name="connsiteY58" fmla="*/ 50576 h 606722"/>
                <a:gd name="connsiteX59" fmla="*/ 455697 w 582235"/>
                <a:gd name="connsiteY59" fmla="*/ 50576 h 606722"/>
                <a:gd name="connsiteX60" fmla="*/ 430425 w 582235"/>
                <a:gd name="connsiteY60" fmla="*/ 25244 h 606722"/>
                <a:gd name="connsiteX61" fmla="*/ 455697 w 582235"/>
                <a:gd name="connsiteY61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582235" h="606722">
                  <a:moveTo>
                    <a:pt x="0" y="404481"/>
                  </a:moveTo>
                  <a:lnTo>
                    <a:pt x="101261" y="404481"/>
                  </a:lnTo>
                  <a:lnTo>
                    <a:pt x="101261" y="606722"/>
                  </a:lnTo>
                  <a:lnTo>
                    <a:pt x="0" y="606722"/>
                  </a:lnTo>
                  <a:close/>
                  <a:moveTo>
                    <a:pt x="151927" y="328623"/>
                  </a:moveTo>
                  <a:lnTo>
                    <a:pt x="253188" y="328623"/>
                  </a:lnTo>
                  <a:lnTo>
                    <a:pt x="253188" y="606722"/>
                  </a:lnTo>
                  <a:lnTo>
                    <a:pt x="151927" y="606722"/>
                  </a:lnTo>
                  <a:close/>
                  <a:moveTo>
                    <a:pt x="303855" y="252766"/>
                  </a:moveTo>
                  <a:lnTo>
                    <a:pt x="405046" y="252766"/>
                  </a:lnTo>
                  <a:lnTo>
                    <a:pt x="405046" y="606722"/>
                  </a:lnTo>
                  <a:lnTo>
                    <a:pt x="303855" y="606722"/>
                  </a:lnTo>
                  <a:close/>
                  <a:moveTo>
                    <a:pt x="455711" y="202241"/>
                  </a:moveTo>
                  <a:lnTo>
                    <a:pt x="556972" y="202241"/>
                  </a:lnTo>
                  <a:lnTo>
                    <a:pt x="556972" y="606722"/>
                  </a:lnTo>
                  <a:lnTo>
                    <a:pt x="455711" y="606722"/>
                  </a:lnTo>
                  <a:close/>
                  <a:moveTo>
                    <a:pt x="455697" y="0"/>
                  </a:moveTo>
                  <a:lnTo>
                    <a:pt x="556785" y="0"/>
                  </a:lnTo>
                  <a:lnTo>
                    <a:pt x="556874" y="0"/>
                  </a:lnTo>
                  <a:lnTo>
                    <a:pt x="556963" y="0"/>
                  </a:lnTo>
                  <a:cubicBezTo>
                    <a:pt x="557230" y="0"/>
                    <a:pt x="557408" y="0"/>
                    <a:pt x="557675" y="0"/>
                  </a:cubicBezTo>
                  <a:cubicBezTo>
                    <a:pt x="558298" y="89"/>
                    <a:pt x="558832" y="89"/>
                    <a:pt x="559366" y="89"/>
                  </a:cubicBezTo>
                  <a:cubicBezTo>
                    <a:pt x="559811" y="178"/>
                    <a:pt x="560256" y="267"/>
                    <a:pt x="560611" y="267"/>
                  </a:cubicBezTo>
                  <a:cubicBezTo>
                    <a:pt x="561056" y="356"/>
                    <a:pt x="561412" y="444"/>
                    <a:pt x="561857" y="444"/>
                  </a:cubicBezTo>
                  <a:cubicBezTo>
                    <a:pt x="562302" y="533"/>
                    <a:pt x="562747" y="711"/>
                    <a:pt x="563192" y="800"/>
                  </a:cubicBezTo>
                  <a:cubicBezTo>
                    <a:pt x="563548" y="889"/>
                    <a:pt x="563904" y="978"/>
                    <a:pt x="564171" y="1067"/>
                  </a:cubicBezTo>
                  <a:cubicBezTo>
                    <a:pt x="564616" y="1156"/>
                    <a:pt x="565061" y="1333"/>
                    <a:pt x="565506" y="1511"/>
                  </a:cubicBezTo>
                  <a:cubicBezTo>
                    <a:pt x="565862" y="1600"/>
                    <a:pt x="566218" y="1778"/>
                    <a:pt x="566574" y="1867"/>
                  </a:cubicBezTo>
                  <a:cubicBezTo>
                    <a:pt x="566929" y="2044"/>
                    <a:pt x="567285" y="2222"/>
                    <a:pt x="567730" y="2400"/>
                  </a:cubicBezTo>
                  <a:cubicBezTo>
                    <a:pt x="568086" y="2578"/>
                    <a:pt x="568442" y="2755"/>
                    <a:pt x="568798" y="2933"/>
                  </a:cubicBezTo>
                  <a:cubicBezTo>
                    <a:pt x="569154" y="3111"/>
                    <a:pt x="569421" y="3289"/>
                    <a:pt x="569777" y="3467"/>
                  </a:cubicBezTo>
                  <a:cubicBezTo>
                    <a:pt x="570133" y="3733"/>
                    <a:pt x="570578" y="4000"/>
                    <a:pt x="570934" y="4178"/>
                  </a:cubicBezTo>
                  <a:cubicBezTo>
                    <a:pt x="571201" y="4444"/>
                    <a:pt x="571557" y="4622"/>
                    <a:pt x="571824" y="4800"/>
                  </a:cubicBezTo>
                  <a:cubicBezTo>
                    <a:pt x="572180" y="5155"/>
                    <a:pt x="572536" y="5422"/>
                    <a:pt x="572891" y="5689"/>
                  </a:cubicBezTo>
                  <a:cubicBezTo>
                    <a:pt x="573247" y="5955"/>
                    <a:pt x="573514" y="6222"/>
                    <a:pt x="573781" y="6489"/>
                  </a:cubicBezTo>
                  <a:cubicBezTo>
                    <a:pt x="574137" y="6755"/>
                    <a:pt x="574493" y="7022"/>
                    <a:pt x="574760" y="7289"/>
                  </a:cubicBezTo>
                  <a:cubicBezTo>
                    <a:pt x="575205" y="7733"/>
                    <a:pt x="575561" y="8178"/>
                    <a:pt x="575917" y="8533"/>
                  </a:cubicBezTo>
                  <a:cubicBezTo>
                    <a:pt x="576095" y="8711"/>
                    <a:pt x="576273" y="8889"/>
                    <a:pt x="576451" y="9066"/>
                  </a:cubicBezTo>
                  <a:cubicBezTo>
                    <a:pt x="576451" y="9155"/>
                    <a:pt x="576451" y="9155"/>
                    <a:pt x="576451" y="9155"/>
                  </a:cubicBezTo>
                  <a:cubicBezTo>
                    <a:pt x="576985" y="9777"/>
                    <a:pt x="577519" y="10489"/>
                    <a:pt x="577964" y="11200"/>
                  </a:cubicBezTo>
                  <a:cubicBezTo>
                    <a:pt x="577964" y="11200"/>
                    <a:pt x="578053" y="11289"/>
                    <a:pt x="578053" y="11289"/>
                  </a:cubicBezTo>
                  <a:cubicBezTo>
                    <a:pt x="578498" y="12000"/>
                    <a:pt x="578854" y="12622"/>
                    <a:pt x="579209" y="13244"/>
                  </a:cubicBezTo>
                  <a:cubicBezTo>
                    <a:pt x="579387" y="13600"/>
                    <a:pt x="579565" y="13955"/>
                    <a:pt x="579743" y="14222"/>
                  </a:cubicBezTo>
                  <a:cubicBezTo>
                    <a:pt x="579921" y="14666"/>
                    <a:pt x="580099" y="15111"/>
                    <a:pt x="580277" y="15555"/>
                  </a:cubicBezTo>
                  <a:cubicBezTo>
                    <a:pt x="580455" y="15911"/>
                    <a:pt x="580633" y="16266"/>
                    <a:pt x="580722" y="16711"/>
                  </a:cubicBezTo>
                  <a:cubicBezTo>
                    <a:pt x="580900" y="17066"/>
                    <a:pt x="581078" y="17422"/>
                    <a:pt x="581167" y="17866"/>
                  </a:cubicBezTo>
                  <a:cubicBezTo>
                    <a:pt x="581256" y="18311"/>
                    <a:pt x="581434" y="18755"/>
                    <a:pt x="581523" y="19199"/>
                  </a:cubicBezTo>
                  <a:cubicBezTo>
                    <a:pt x="581612" y="19555"/>
                    <a:pt x="581701" y="19910"/>
                    <a:pt x="581790" y="20266"/>
                  </a:cubicBezTo>
                  <a:cubicBezTo>
                    <a:pt x="581879" y="20977"/>
                    <a:pt x="582057" y="21777"/>
                    <a:pt x="582146" y="22488"/>
                  </a:cubicBezTo>
                  <a:cubicBezTo>
                    <a:pt x="582146" y="22577"/>
                    <a:pt x="582146" y="22666"/>
                    <a:pt x="582146" y="22666"/>
                  </a:cubicBezTo>
                  <a:cubicBezTo>
                    <a:pt x="582235" y="23555"/>
                    <a:pt x="582235" y="24355"/>
                    <a:pt x="582235" y="25244"/>
                  </a:cubicBezTo>
                  <a:lnTo>
                    <a:pt x="582235" y="126396"/>
                  </a:lnTo>
                  <a:cubicBezTo>
                    <a:pt x="582235" y="140351"/>
                    <a:pt x="570934" y="151728"/>
                    <a:pt x="556963" y="151728"/>
                  </a:cubicBezTo>
                  <a:cubicBezTo>
                    <a:pt x="542992" y="151728"/>
                    <a:pt x="531691" y="140351"/>
                    <a:pt x="531691" y="126396"/>
                  </a:cubicBezTo>
                  <a:lnTo>
                    <a:pt x="531691" y="79286"/>
                  </a:lnTo>
                  <a:lnTo>
                    <a:pt x="421260" y="171106"/>
                  </a:lnTo>
                  <a:cubicBezTo>
                    <a:pt x="410582" y="180083"/>
                    <a:pt x="394564" y="178572"/>
                    <a:pt x="385666" y="167906"/>
                  </a:cubicBezTo>
                  <a:cubicBezTo>
                    <a:pt x="376678" y="157150"/>
                    <a:pt x="378191" y="141240"/>
                    <a:pt x="388869" y="132262"/>
                  </a:cubicBezTo>
                  <a:lnTo>
                    <a:pt x="487020" y="50576"/>
                  </a:lnTo>
                  <a:lnTo>
                    <a:pt x="455697" y="50576"/>
                  </a:lnTo>
                  <a:cubicBezTo>
                    <a:pt x="441727" y="50576"/>
                    <a:pt x="430425" y="39288"/>
                    <a:pt x="430425" y="25244"/>
                  </a:cubicBezTo>
                  <a:cubicBezTo>
                    <a:pt x="430425" y="11289"/>
                    <a:pt x="441727" y="0"/>
                    <a:pt x="4556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</p:grpSp>
      <p:sp>
        <p:nvSpPr>
          <p:cNvPr id="147" name="矩形 146"/>
          <p:cNvSpPr/>
          <p:nvPr/>
        </p:nvSpPr>
        <p:spPr>
          <a:xfrm>
            <a:off x="3996055" y="1080135"/>
            <a:ext cx="4811395" cy="1475740"/>
          </a:xfrm>
          <a:prstGeom prst="rect">
            <a:avLst/>
          </a:prstGeom>
        </p:spPr>
        <p:txBody>
          <a:bodyPr wrap="square" lIns="0" tIns="0" rIns="0" bIns="0" anchor="ctr">
            <a:normAutofit/>
          </a:bodyPr>
          <a:lstStyle/>
          <a:p>
            <a:pPr indent="457200">
              <a:lnSpc>
                <a:spcPct val="120000"/>
              </a:lnSpc>
            </a:pPr>
            <a:endParaRPr lang="zh-CN" altLang="en-US" sz="2400" b="1" dirty="0">
              <a:solidFill>
                <a:schemeClr val="tx1">
                  <a:lumMod val="65000"/>
                  <a:lumOff val="35000"/>
                </a:schemeClr>
              </a:solidFill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319770" y="3119755"/>
            <a:ext cx="3641090" cy="147574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 lvl="0" indent="457200" algn="l" defTabSz="914400"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accent1"/>
                </a:solidFill>
                <a:ea typeface="微软雅黑" panose="020B0503020204020204" pitchFamily="34" charset="-122"/>
                <a:sym typeface="+mn-ea"/>
              </a:rPr>
              <a:t>后端：使用 Spring Boot，接收前端的请求，配置资源，查询底层数据库与搜索引擎信息，返回结构化数据。</a:t>
            </a: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482600" y="2859405"/>
            <a:ext cx="4001135" cy="1475740"/>
          </a:xfrm>
          <a:prstGeom prst="rect">
            <a:avLst/>
          </a:prstGeom>
        </p:spPr>
        <p:txBody>
          <a:bodyPr wrap="square" lIns="0" tIns="0" rIns="0" bIns="0" anchor="ctr" anchorCtr="0">
            <a:normAutofit/>
          </a:bodyPr>
          <a:lstStyle/>
          <a:p>
            <a:pPr lvl="0" indent="457200" algn="l" defTabSz="914400">
              <a:spcBef>
                <a:spcPct val="0"/>
              </a:spcBef>
              <a:defRPr/>
            </a:pPr>
            <a:r>
              <a:rPr lang="zh-CN" altLang="en-US" sz="1600" b="1" dirty="0">
                <a:solidFill>
                  <a:schemeClr val="accent1"/>
                </a:solidFill>
                <a:ea typeface="微软雅黑" panose="020B0503020204020204" pitchFamily="34" charset="-122"/>
                <a:sym typeface="+mn-ea"/>
              </a:rPr>
              <a:t>前端：采用</a:t>
            </a:r>
            <a:r>
              <a:rPr lang="en-US" altLang="zh-CN" sz="1600" b="1" dirty="0">
                <a:solidFill>
                  <a:schemeClr val="accent1"/>
                </a:solidFill>
                <a:ea typeface="微软雅黑" panose="020B0503020204020204" pitchFamily="34" charset="-122"/>
                <a:sym typeface="+mn-ea"/>
              </a:rPr>
              <a:t>Vue</a:t>
            </a:r>
            <a:r>
              <a:rPr lang="zh-CN" altLang="en-US" sz="1600" b="1" dirty="0">
                <a:solidFill>
                  <a:schemeClr val="accent1"/>
                </a:solidFill>
                <a:ea typeface="微软雅黑" panose="020B0503020204020204" pitchFamily="34" charset="-122"/>
                <a:sym typeface="+mn-ea"/>
              </a:rPr>
              <a:t>框架开发，实现用户界面的设计和交互功能。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1280" y="5160010"/>
            <a:ext cx="4891405" cy="1076325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pPr indent="457200" algn="just"/>
            <a:r>
              <a:rPr lang="zh-CN" altLang="en-US" sz="1600" b="1">
                <a:solidFill>
                  <a:schemeClr val="accent5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数据存储：使用标准MySQL数据库以及 </a:t>
            </a:r>
            <a:r>
              <a:rPr lang="en-US" altLang="zh-CN" sz="1600" b="1">
                <a:solidFill>
                  <a:schemeClr val="accent5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 </a:t>
            </a:r>
            <a:r>
              <a:rPr lang="zh-CN" altLang="en-US" sz="1600" b="1">
                <a:solidFill>
                  <a:schemeClr val="accent5"/>
                </a:solidFill>
                <a:ea typeface="微软雅黑" panose="020B0503020204020204" pitchFamily="34" charset="-122"/>
                <a:cs typeface="Arial" panose="020B0604020202020204" pitchFamily="34" charset="0"/>
              </a:rPr>
              <a:t>ElasticSearch 搜索引擎，按照数据产生、转换和存储的策略，通过将数据导入数据库和搜索引擎的方式进行数据的存储操作。</a:t>
            </a:r>
          </a:p>
        </p:txBody>
      </p:sp>
      <p:sp>
        <p:nvSpPr>
          <p:cNvPr id="100" name="文本框 99"/>
          <p:cNvSpPr txBox="1"/>
          <p:nvPr/>
        </p:nvSpPr>
        <p:spPr>
          <a:xfrm>
            <a:off x="3727450" y="1713865"/>
            <a:ext cx="5080000" cy="39878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marL="0" indent="560705"/>
            <a:r>
              <a:rPr lang="zh-CN" sz="2000" b="1">
                <a:solidFill>
                  <a:schemeClr val="accent1"/>
                </a:solidFill>
                <a:ea typeface="黑体" panose="02010609060101010101" charset="-122"/>
                <a:cs typeface="Arial" panose="020B0604020202020204" pitchFamily="34" charset="0"/>
              </a:rPr>
              <a:t>模块之间采用</a:t>
            </a:r>
            <a:r>
              <a:rPr lang="en-US" sz="2000" b="1">
                <a:solidFill>
                  <a:schemeClr val="accent1"/>
                </a:solidFill>
                <a:ea typeface="黑体" panose="02010609060101010101" charset="-122"/>
                <a:cs typeface="Arial" panose="020B0604020202020204" pitchFamily="34" charset="0"/>
              </a:rPr>
              <a:t> </a:t>
            </a:r>
            <a:r>
              <a:rPr lang="zh-CN" sz="2000" b="1">
                <a:solidFill>
                  <a:schemeClr val="accent1"/>
                </a:solidFill>
                <a:ea typeface="黑体" panose="02010609060101010101" charset="-122"/>
                <a:cs typeface="Arial" panose="020B0604020202020204" pitchFamily="34" charset="0"/>
              </a:rPr>
              <a:t>JSON 进行数据传输。</a:t>
            </a:r>
            <a:endParaRPr lang="zh-CN" altLang="en-US" sz="2000" b="1">
              <a:solidFill>
                <a:schemeClr val="accent1"/>
              </a:solidFill>
              <a:ea typeface="黑体" panose="02010609060101010101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3"/>
          <a:srcRect t="2054" b="395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403241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功能设计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2" name="Freeform: Shape 13"/>
          <p:cNvSpPr/>
          <p:nvPr/>
        </p:nvSpPr>
        <p:spPr>
          <a:xfrm rot="2561600">
            <a:off x="3095378" y="4495407"/>
            <a:ext cx="60065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30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3" name="Freeform: Shape 14"/>
          <p:cNvSpPr/>
          <p:nvPr/>
        </p:nvSpPr>
        <p:spPr>
          <a:xfrm>
            <a:off x="3174967" y="3678085"/>
            <a:ext cx="667540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441908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Freeform: Shape 15"/>
          <p:cNvSpPr/>
          <p:nvPr/>
        </p:nvSpPr>
        <p:spPr>
          <a:xfrm rot="19038400">
            <a:off x="3095378" y="2860770"/>
            <a:ext cx="600625" cy="87095"/>
          </a:xfrm>
          <a:custGeom>
            <a:avLst/>
            <a:gdLst/>
            <a:ahLst/>
            <a:cxnLst/>
            <a:rect l="0" t="0" r="0" b="0"/>
            <a:pathLst>
              <a:path>
                <a:moveTo>
                  <a:pt x="0" y="28828"/>
                </a:moveTo>
                <a:lnTo>
                  <a:pt x="397611" y="28828"/>
                </a:lnTo>
              </a:path>
            </a:pathLst>
          </a:cu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rgbClr r="0" g="0" b="0"/>
          </a:lnRef>
          <a:fillRef idx="0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6" name="Freeform: Shape 17"/>
          <p:cNvSpPr/>
          <p:nvPr/>
        </p:nvSpPr>
        <p:spPr>
          <a:xfrm>
            <a:off x="3465341" y="1743822"/>
            <a:ext cx="1140331" cy="1140455"/>
          </a:xfrm>
          <a:custGeom>
            <a:avLst/>
            <a:gdLst>
              <a:gd name="connsiteX0" fmla="*/ 0 w 754893"/>
              <a:gd name="connsiteY0" fmla="*/ 377488 h 754976"/>
              <a:gd name="connsiteX1" fmla="*/ 377447 w 754893"/>
              <a:gd name="connsiteY1" fmla="*/ 0 h 754976"/>
              <a:gd name="connsiteX2" fmla="*/ 754894 w 754893"/>
              <a:gd name="connsiteY2" fmla="*/ 377488 h 754976"/>
              <a:gd name="connsiteX3" fmla="*/ 377447 w 754893"/>
              <a:gd name="connsiteY3" fmla="*/ 754976 h 754976"/>
              <a:gd name="connsiteX4" fmla="*/ 0 w 754893"/>
              <a:gd name="connsiteY4" fmla="*/ 377488 h 7549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976">
                <a:moveTo>
                  <a:pt x="0" y="377488"/>
                </a:moveTo>
                <a:cubicBezTo>
                  <a:pt x="0" y="169007"/>
                  <a:pt x="168989" y="0"/>
                  <a:pt x="377447" y="0"/>
                </a:cubicBezTo>
                <a:cubicBezTo>
                  <a:pt x="585905" y="0"/>
                  <a:pt x="754894" y="169007"/>
                  <a:pt x="754894" y="377488"/>
                </a:cubicBezTo>
                <a:cubicBezTo>
                  <a:pt x="754894" y="585969"/>
                  <a:pt x="585905" y="754976"/>
                  <a:pt x="377447" y="754976"/>
                </a:cubicBezTo>
                <a:cubicBezTo>
                  <a:pt x="168989" y="754976"/>
                  <a:pt x="0" y="585969"/>
                  <a:pt x="0" y="377488"/>
                </a:cubicBezTo>
                <a:close/>
              </a:path>
            </a:pathLst>
          </a:custGeom>
          <a:solidFill>
            <a:schemeClr val="accent1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55" rIns="119443" bIns="119455" anchor="ctr" anchorCtr="0">
            <a:normAutofit/>
          </a:bodyPr>
          <a:lstStyle/>
          <a:p>
            <a:pPr algn="ctr" defTabSz="622300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1</a:t>
            </a:r>
          </a:p>
        </p:txBody>
      </p:sp>
      <p:sp>
        <p:nvSpPr>
          <p:cNvPr id="17" name="Freeform: Shape 18"/>
          <p:cNvSpPr/>
          <p:nvPr/>
        </p:nvSpPr>
        <p:spPr>
          <a:xfrm>
            <a:off x="3842503" y="3151467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300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2</a:t>
            </a:r>
          </a:p>
        </p:txBody>
      </p:sp>
      <p:sp>
        <p:nvSpPr>
          <p:cNvPr id="18" name="Freeform: Shape 26"/>
          <p:cNvSpPr/>
          <p:nvPr/>
        </p:nvSpPr>
        <p:spPr>
          <a:xfrm>
            <a:off x="3465341" y="4559048"/>
            <a:ext cx="1140331" cy="1140331"/>
          </a:xfrm>
          <a:custGeom>
            <a:avLst/>
            <a:gdLst>
              <a:gd name="connsiteX0" fmla="*/ 0 w 754893"/>
              <a:gd name="connsiteY0" fmla="*/ 377447 h 754893"/>
              <a:gd name="connsiteX1" fmla="*/ 377447 w 754893"/>
              <a:gd name="connsiteY1" fmla="*/ 0 h 754893"/>
              <a:gd name="connsiteX2" fmla="*/ 754894 w 754893"/>
              <a:gd name="connsiteY2" fmla="*/ 377447 h 754893"/>
              <a:gd name="connsiteX3" fmla="*/ 377447 w 754893"/>
              <a:gd name="connsiteY3" fmla="*/ 754894 h 754893"/>
              <a:gd name="connsiteX4" fmla="*/ 0 w 754893"/>
              <a:gd name="connsiteY4" fmla="*/ 377447 h 754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4893" h="754893">
                <a:moveTo>
                  <a:pt x="0" y="377447"/>
                </a:moveTo>
                <a:cubicBezTo>
                  <a:pt x="0" y="168989"/>
                  <a:pt x="168989" y="0"/>
                  <a:pt x="377447" y="0"/>
                </a:cubicBezTo>
                <a:cubicBezTo>
                  <a:pt x="585905" y="0"/>
                  <a:pt x="754894" y="168989"/>
                  <a:pt x="754894" y="377447"/>
                </a:cubicBezTo>
                <a:cubicBezTo>
                  <a:pt x="754894" y="585905"/>
                  <a:pt x="585905" y="754894"/>
                  <a:pt x="377447" y="754894"/>
                </a:cubicBezTo>
                <a:cubicBezTo>
                  <a:pt x="168989" y="754894"/>
                  <a:pt x="0" y="585905"/>
                  <a:pt x="0" y="377447"/>
                </a:cubicBezTo>
                <a:close/>
              </a:path>
            </a:pathLst>
          </a:custGeom>
          <a:solidFill>
            <a:schemeClr val="accent3"/>
          </a:solidFill>
          <a:effectLst>
            <a:outerShdw blurRad="40000" dist="20000" dir="5400000" rotWithShape="0">
              <a:srgbClr val="000000">
                <a:alpha val="0"/>
              </a:srgbClr>
            </a:outerShdw>
          </a:effectLst>
        </p:spPr>
        <p:style>
          <a:lnRef idx="3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1">
            <a:scrgbClr r="0" g="0" b="0"/>
          </a:effectRef>
          <a:fontRef idx="minor">
            <a:schemeClr val="lt1"/>
          </a:fontRef>
        </p:style>
        <p:txBody>
          <a:bodyPr spcFirstLastPara="0" vert="horz" wrap="none" lIns="119443" tIns="119443" rIns="119443" bIns="119443" anchor="ctr" anchorCtr="0">
            <a:normAutofit/>
          </a:bodyPr>
          <a:lstStyle/>
          <a:p>
            <a:pPr algn="ctr" defTabSz="622300">
              <a:spcBef>
                <a:spcPct val="0"/>
              </a:spcBef>
              <a:spcAft>
                <a:spcPct val="0"/>
              </a:spcAft>
            </a:pPr>
            <a:r>
              <a:rPr lang="en-US" sz="2400" b="1" dirty="0"/>
              <a:t>3</a:t>
            </a:r>
          </a:p>
        </p:txBody>
      </p:sp>
      <p:cxnSp>
        <p:nvCxnSpPr>
          <p:cNvPr id="19" name="Straight Connector 6"/>
          <p:cNvCxnSpPr/>
          <p:nvPr/>
        </p:nvCxnSpPr>
        <p:spPr>
          <a:xfrm>
            <a:off x="4582351" y="2246215"/>
            <a:ext cx="2486303" cy="3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7"/>
          <p:cNvCxnSpPr/>
          <p:nvPr/>
        </p:nvCxnSpPr>
        <p:spPr>
          <a:xfrm>
            <a:off x="4947552" y="3741713"/>
            <a:ext cx="2900685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8"/>
          <p:cNvCxnSpPr/>
          <p:nvPr/>
        </p:nvCxnSpPr>
        <p:spPr>
          <a:xfrm>
            <a:off x="4582351" y="5233104"/>
            <a:ext cx="2486303" cy="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9"/>
          <p:cNvSpPr/>
          <p:nvPr/>
        </p:nvSpPr>
        <p:spPr>
          <a:xfrm>
            <a:off x="7103718" y="4651697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6" name="Oval 10"/>
          <p:cNvSpPr/>
          <p:nvPr/>
        </p:nvSpPr>
        <p:spPr>
          <a:xfrm>
            <a:off x="7103718" y="1664806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7" name="Oval 11"/>
          <p:cNvSpPr/>
          <p:nvPr/>
        </p:nvSpPr>
        <p:spPr>
          <a:xfrm>
            <a:off x="7921222" y="3160307"/>
            <a:ext cx="1162823" cy="1162823"/>
          </a:xfrm>
          <a:prstGeom prst="ellipse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1559498" y="2771361"/>
            <a:ext cx="1900551" cy="1900551"/>
            <a:chOff x="1559498" y="2771361"/>
            <a:chExt cx="1900551" cy="1900551"/>
          </a:xfrm>
        </p:grpSpPr>
        <p:sp>
          <p:nvSpPr>
            <p:cNvPr id="15" name="Oval 16"/>
            <p:cNvSpPr/>
            <p:nvPr/>
          </p:nvSpPr>
          <p:spPr>
            <a:xfrm>
              <a:off x="1559498" y="2771361"/>
              <a:ext cx="1900551" cy="1900551"/>
            </a:xfrm>
            <a:prstGeom prst="ellipse">
              <a:avLst/>
            </a:prstGeom>
            <a:solidFill>
              <a:schemeClr val="tx2"/>
            </a:solidFill>
            <a:effectLst>
              <a:outerShdw blurRad="40000" dist="20000" dir="5400000" rotWithShape="0">
                <a:srgbClr val="000000">
                  <a:alpha val="0"/>
                </a:srgbClr>
              </a:outerShdw>
            </a:effectLst>
          </p:spPr>
          <p:style>
            <a:lnRef idx="3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1">
              <a:scrgbClr r="0" g="0" b="0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8" name="Group 30"/>
            <p:cNvGrpSpPr/>
            <p:nvPr/>
          </p:nvGrpSpPr>
          <p:grpSpPr>
            <a:xfrm>
              <a:off x="2158402" y="3237704"/>
              <a:ext cx="692743" cy="1008025"/>
              <a:chOff x="4075113" y="1909763"/>
              <a:chExt cx="247650" cy="360363"/>
            </a:xfrm>
            <a:solidFill>
              <a:schemeClr val="bg1"/>
            </a:solidFill>
          </p:grpSpPr>
          <p:sp>
            <p:nvSpPr>
              <p:cNvPr id="41" name="Freeform: Shape 31"/>
              <p:cNvSpPr/>
              <p:nvPr/>
            </p:nvSpPr>
            <p:spPr bwMode="auto">
              <a:xfrm>
                <a:off x="4075113" y="1909763"/>
                <a:ext cx="247650" cy="360363"/>
              </a:xfrm>
              <a:custGeom>
                <a:avLst/>
                <a:gdLst/>
                <a:ahLst/>
                <a:cxnLst>
                  <a:cxn ang="0">
                    <a:pos x="42" y="0"/>
                  </a:cxn>
                  <a:cxn ang="0">
                    <a:pos x="0" y="42"/>
                  </a:cxn>
                  <a:cxn ang="0">
                    <a:pos x="19" y="88"/>
                  </a:cxn>
                  <a:cxn ang="0">
                    <a:pos x="42" y="123"/>
                  </a:cxn>
                  <a:cxn ang="0">
                    <a:pos x="65" y="88"/>
                  </a:cxn>
                  <a:cxn ang="0">
                    <a:pos x="85" y="42"/>
                  </a:cxn>
                  <a:cxn ang="0">
                    <a:pos x="42" y="0"/>
                  </a:cxn>
                  <a:cxn ang="0">
                    <a:pos x="52" y="104"/>
                  </a:cxn>
                  <a:cxn ang="0">
                    <a:pos x="33" y="106"/>
                  </a:cxn>
                  <a:cxn ang="0">
                    <a:pos x="31" y="99"/>
                  </a:cxn>
                  <a:cxn ang="0">
                    <a:pos x="31" y="99"/>
                  </a:cxn>
                  <a:cxn ang="0">
                    <a:pos x="55" y="96"/>
                  </a:cxn>
                  <a:cxn ang="0">
                    <a:pos x="54" y="99"/>
                  </a:cxn>
                  <a:cxn ang="0">
                    <a:pos x="52" y="104"/>
                  </a:cxn>
                  <a:cxn ang="0">
                    <a:pos x="30" y="95"/>
                  </a:cxn>
                  <a:cxn ang="0">
                    <a:pos x="27" y="88"/>
                  </a:cxn>
                  <a:cxn ang="0">
                    <a:pos x="57" y="88"/>
                  </a:cxn>
                  <a:cxn ang="0">
                    <a:pos x="56" y="92"/>
                  </a:cxn>
                  <a:cxn ang="0">
                    <a:pos x="30" y="95"/>
                  </a:cxn>
                  <a:cxn ang="0">
                    <a:pos x="42" y="115"/>
                  </a:cxn>
                  <a:cxn ang="0">
                    <a:pos x="35" y="110"/>
                  </a:cxn>
                  <a:cxn ang="0">
                    <a:pos x="51" y="108"/>
                  </a:cxn>
                  <a:cxn ang="0">
                    <a:pos x="42" y="115"/>
                  </a:cxn>
                  <a:cxn ang="0">
                    <a:pos x="60" y="80"/>
                  </a:cxn>
                  <a:cxn ang="0">
                    <a:pos x="24" y="80"/>
                  </a:cxn>
                  <a:cxn ang="0">
                    <a:pos x="18" y="68"/>
                  </a:cxn>
                  <a:cxn ang="0">
                    <a:pos x="8" y="42"/>
                  </a:cxn>
                  <a:cxn ang="0">
                    <a:pos x="42" y="8"/>
                  </a:cxn>
                  <a:cxn ang="0">
                    <a:pos x="77" y="42"/>
                  </a:cxn>
                  <a:cxn ang="0">
                    <a:pos x="67" y="68"/>
                  </a:cxn>
                  <a:cxn ang="0">
                    <a:pos x="60" y="80"/>
                  </a:cxn>
                  <a:cxn ang="0">
                    <a:pos x="60" y="80"/>
                  </a:cxn>
                  <a:cxn ang="0">
                    <a:pos x="60" y="80"/>
                  </a:cxn>
                </a:cxnLst>
                <a:rect l="0" t="0" r="r" b="b"/>
                <a:pathLst>
                  <a:path w="85" h="123">
                    <a:moveTo>
                      <a:pt x="42" y="0"/>
                    </a:moveTo>
                    <a:cubicBezTo>
                      <a:pt x="19" y="0"/>
                      <a:pt x="0" y="19"/>
                      <a:pt x="0" y="42"/>
                    </a:cubicBezTo>
                    <a:cubicBezTo>
                      <a:pt x="0" y="57"/>
                      <a:pt x="14" y="74"/>
                      <a:pt x="19" y="88"/>
                    </a:cubicBezTo>
                    <a:cubicBezTo>
                      <a:pt x="27" y="110"/>
                      <a:pt x="26" y="123"/>
                      <a:pt x="42" y="123"/>
                    </a:cubicBezTo>
                    <a:cubicBezTo>
                      <a:pt x="59" y="123"/>
                      <a:pt x="58" y="110"/>
                      <a:pt x="65" y="88"/>
                    </a:cubicBezTo>
                    <a:cubicBezTo>
                      <a:pt x="70" y="74"/>
                      <a:pt x="85" y="57"/>
                      <a:pt x="85" y="42"/>
                    </a:cubicBezTo>
                    <a:cubicBezTo>
                      <a:pt x="85" y="19"/>
                      <a:pt x="66" y="0"/>
                      <a:pt x="42" y="0"/>
                    </a:cubicBezTo>
                    <a:close/>
                    <a:moveTo>
                      <a:pt x="52" y="104"/>
                    </a:moveTo>
                    <a:cubicBezTo>
                      <a:pt x="33" y="106"/>
                      <a:pt x="33" y="106"/>
                      <a:pt x="33" y="106"/>
                    </a:cubicBezTo>
                    <a:cubicBezTo>
                      <a:pt x="33" y="104"/>
                      <a:pt x="32" y="102"/>
                      <a:pt x="31" y="99"/>
                    </a:cubicBezTo>
                    <a:cubicBezTo>
                      <a:pt x="31" y="99"/>
                      <a:pt x="31" y="99"/>
                      <a:pt x="31" y="99"/>
                    </a:cubicBezTo>
                    <a:cubicBezTo>
                      <a:pt x="55" y="96"/>
                      <a:pt x="55" y="96"/>
                      <a:pt x="55" y="96"/>
                    </a:cubicBezTo>
                    <a:cubicBezTo>
                      <a:pt x="54" y="97"/>
                      <a:pt x="54" y="98"/>
                      <a:pt x="54" y="99"/>
                    </a:cubicBezTo>
                    <a:cubicBezTo>
                      <a:pt x="53" y="101"/>
                      <a:pt x="53" y="103"/>
                      <a:pt x="52" y="104"/>
                    </a:cubicBezTo>
                    <a:close/>
                    <a:moveTo>
                      <a:pt x="30" y="95"/>
                    </a:moveTo>
                    <a:cubicBezTo>
                      <a:pt x="29" y="93"/>
                      <a:pt x="28" y="91"/>
                      <a:pt x="27" y="88"/>
                    </a:cubicBezTo>
                    <a:cubicBezTo>
                      <a:pt x="57" y="88"/>
                      <a:pt x="57" y="88"/>
                      <a:pt x="57" y="88"/>
                    </a:cubicBezTo>
                    <a:cubicBezTo>
                      <a:pt x="57" y="89"/>
                      <a:pt x="56" y="91"/>
                      <a:pt x="56" y="92"/>
                    </a:cubicBezTo>
                    <a:lnTo>
                      <a:pt x="30" y="95"/>
                    </a:lnTo>
                    <a:close/>
                    <a:moveTo>
                      <a:pt x="42" y="115"/>
                    </a:moveTo>
                    <a:cubicBezTo>
                      <a:pt x="38" y="115"/>
                      <a:pt x="37" y="114"/>
                      <a:pt x="35" y="110"/>
                    </a:cubicBezTo>
                    <a:cubicBezTo>
                      <a:pt x="51" y="108"/>
                      <a:pt x="51" y="108"/>
                      <a:pt x="51" y="108"/>
                    </a:cubicBezTo>
                    <a:cubicBezTo>
                      <a:pt x="49" y="114"/>
                      <a:pt x="47" y="115"/>
                      <a:pt x="42" y="115"/>
                    </a:cubicBezTo>
                    <a:close/>
                    <a:moveTo>
                      <a:pt x="60" y="80"/>
                    </a:moveTo>
                    <a:cubicBezTo>
                      <a:pt x="24" y="80"/>
                      <a:pt x="24" y="80"/>
                      <a:pt x="24" y="80"/>
                    </a:cubicBezTo>
                    <a:cubicBezTo>
                      <a:pt x="23" y="76"/>
                      <a:pt x="20" y="72"/>
                      <a:pt x="18" y="68"/>
                    </a:cubicBezTo>
                    <a:cubicBezTo>
                      <a:pt x="13" y="59"/>
                      <a:pt x="8" y="50"/>
                      <a:pt x="8" y="42"/>
                    </a:cubicBezTo>
                    <a:cubicBezTo>
                      <a:pt x="8" y="23"/>
                      <a:pt x="23" y="8"/>
                      <a:pt x="42" y="8"/>
                    </a:cubicBezTo>
                    <a:cubicBezTo>
                      <a:pt x="61" y="8"/>
                      <a:pt x="77" y="23"/>
                      <a:pt x="77" y="42"/>
                    </a:cubicBezTo>
                    <a:cubicBezTo>
                      <a:pt x="77" y="50"/>
                      <a:pt x="72" y="59"/>
                      <a:pt x="67" y="68"/>
                    </a:cubicBezTo>
                    <a:cubicBezTo>
                      <a:pt x="64" y="72"/>
                      <a:pt x="62" y="76"/>
                      <a:pt x="60" y="80"/>
                    </a:cubicBezTo>
                    <a:close/>
                    <a:moveTo>
                      <a:pt x="60" y="80"/>
                    </a:moveTo>
                    <a:cubicBezTo>
                      <a:pt x="60" y="80"/>
                      <a:pt x="60" y="80"/>
                      <a:pt x="60" y="8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2" name="Freeform: Shape 32"/>
              <p:cNvSpPr/>
              <p:nvPr/>
            </p:nvSpPr>
            <p:spPr bwMode="auto">
              <a:xfrm>
                <a:off x="4130675" y="1965326"/>
                <a:ext cx="73025" cy="73025"/>
              </a:xfrm>
              <a:custGeom>
                <a:avLst/>
                <a:gdLst/>
                <a:ahLst/>
                <a:cxnLst>
                  <a:cxn ang="0">
                    <a:pos x="23" y="0"/>
                  </a:cxn>
                  <a:cxn ang="0">
                    <a:pos x="0" y="23"/>
                  </a:cxn>
                  <a:cxn ang="0">
                    <a:pos x="2" y="25"/>
                  </a:cxn>
                  <a:cxn ang="0">
                    <a:pos x="4" y="23"/>
                  </a:cxn>
                  <a:cxn ang="0">
                    <a:pos x="23" y="4"/>
                  </a:cxn>
                  <a:cxn ang="0">
                    <a:pos x="25" y="2"/>
                  </a:cxn>
                  <a:cxn ang="0">
                    <a:pos x="23" y="0"/>
                  </a:cxn>
                  <a:cxn ang="0">
                    <a:pos x="23" y="0"/>
                  </a:cxn>
                  <a:cxn ang="0">
                    <a:pos x="23" y="0"/>
                  </a:cxn>
                </a:cxnLst>
                <a:rect l="0" t="0" r="r" b="b"/>
                <a:pathLst>
                  <a:path w="25" h="25">
                    <a:moveTo>
                      <a:pt x="23" y="0"/>
                    </a:moveTo>
                    <a:cubicBezTo>
                      <a:pt x="11" y="0"/>
                      <a:pt x="0" y="10"/>
                      <a:pt x="0" y="23"/>
                    </a:cubicBezTo>
                    <a:cubicBezTo>
                      <a:pt x="0" y="24"/>
                      <a:pt x="1" y="25"/>
                      <a:pt x="2" y="25"/>
                    </a:cubicBezTo>
                    <a:cubicBezTo>
                      <a:pt x="3" y="25"/>
                      <a:pt x="4" y="24"/>
                      <a:pt x="4" y="23"/>
                    </a:cubicBezTo>
                    <a:cubicBezTo>
                      <a:pt x="4" y="12"/>
                      <a:pt x="13" y="4"/>
                      <a:pt x="23" y="4"/>
                    </a:cubicBezTo>
                    <a:cubicBezTo>
                      <a:pt x="24" y="4"/>
                      <a:pt x="25" y="3"/>
                      <a:pt x="25" y="2"/>
                    </a:cubicBezTo>
                    <a:cubicBezTo>
                      <a:pt x="25" y="1"/>
                      <a:pt x="24" y="0"/>
                      <a:pt x="23" y="0"/>
                    </a:cubicBezTo>
                    <a:close/>
                    <a:moveTo>
                      <a:pt x="23" y="0"/>
                    </a:moveTo>
                    <a:cubicBezTo>
                      <a:pt x="23" y="0"/>
                      <a:pt x="23" y="0"/>
                      <a:pt x="23" y="0"/>
                    </a:cubicBezTo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1" name="Freeform: Shape 33"/>
          <p:cNvSpPr/>
          <p:nvPr/>
        </p:nvSpPr>
        <p:spPr bwMode="auto">
          <a:xfrm>
            <a:off x="8294250" y="3438487"/>
            <a:ext cx="416767" cy="606451"/>
          </a:xfrm>
          <a:custGeom>
            <a:avLst/>
            <a:gdLst/>
            <a:ahLst/>
            <a:cxnLst>
              <a:cxn ang="0">
                <a:pos x="38" y="109"/>
              </a:cxn>
              <a:cxn ang="0">
                <a:pos x="40" y="107"/>
              </a:cxn>
              <a:cxn ang="0">
                <a:pos x="44" y="107"/>
              </a:cxn>
              <a:cxn ang="0">
                <a:pos x="46" y="109"/>
              </a:cxn>
              <a:cxn ang="0">
                <a:pos x="44" y="111"/>
              </a:cxn>
              <a:cxn ang="0">
                <a:pos x="40" y="111"/>
              </a:cxn>
              <a:cxn ang="0">
                <a:pos x="38" y="109"/>
              </a:cxn>
              <a:cxn ang="0">
                <a:pos x="48" y="12"/>
              </a:cxn>
              <a:cxn ang="0">
                <a:pos x="37" y="12"/>
              </a:cxn>
              <a:cxn ang="0">
                <a:pos x="35" y="14"/>
              </a:cxn>
              <a:cxn ang="0">
                <a:pos x="37" y="15"/>
              </a:cxn>
              <a:cxn ang="0">
                <a:pos x="48" y="15"/>
              </a:cxn>
              <a:cxn ang="0">
                <a:pos x="50" y="14"/>
              </a:cxn>
              <a:cxn ang="0">
                <a:pos x="48" y="12"/>
              </a:cxn>
              <a:cxn ang="0">
                <a:pos x="85" y="12"/>
              </a:cxn>
              <a:cxn ang="0">
                <a:pos x="85" y="111"/>
              </a:cxn>
              <a:cxn ang="0">
                <a:pos x="73" y="123"/>
              </a:cxn>
              <a:cxn ang="0">
                <a:pos x="12" y="123"/>
              </a:cxn>
              <a:cxn ang="0">
                <a:pos x="0" y="111"/>
              </a:cxn>
              <a:cxn ang="0">
                <a:pos x="0" y="12"/>
              </a:cxn>
              <a:cxn ang="0">
                <a:pos x="12" y="0"/>
              </a:cxn>
              <a:cxn ang="0">
                <a:pos x="73" y="0"/>
              </a:cxn>
              <a:cxn ang="0">
                <a:pos x="85" y="12"/>
              </a:cxn>
              <a:cxn ang="0">
                <a:pos x="77" y="104"/>
              </a:cxn>
              <a:cxn ang="0">
                <a:pos x="8" y="104"/>
              </a:cxn>
              <a:cxn ang="0">
                <a:pos x="8" y="111"/>
              </a:cxn>
              <a:cxn ang="0">
                <a:pos x="12" y="115"/>
              </a:cxn>
              <a:cxn ang="0">
                <a:pos x="73" y="115"/>
              </a:cxn>
              <a:cxn ang="0">
                <a:pos x="77" y="111"/>
              </a:cxn>
              <a:cxn ang="0">
                <a:pos x="77" y="104"/>
              </a:cxn>
              <a:cxn ang="0">
                <a:pos x="77" y="23"/>
              </a:cxn>
              <a:cxn ang="0">
                <a:pos x="8" y="23"/>
              </a:cxn>
              <a:cxn ang="0">
                <a:pos x="8" y="100"/>
              </a:cxn>
              <a:cxn ang="0">
                <a:pos x="77" y="100"/>
              </a:cxn>
              <a:cxn ang="0">
                <a:pos x="77" y="23"/>
              </a:cxn>
              <a:cxn ang="0">
                <a:pos x="77" y="12"/>
              </a:cxn>
              <a:cxn ang="0">
                <a:pos x="73" y="8"/>
              </a:cxn>
              <a:cxn ang="0">
                <a:pos x="12" y="8"/>
              </a:cxn>
              <a:cxn ang="0">
                <a:pos x="8" y="12"/>
              </a:cxn>
              <a:cxn ang="0">
                <a:pos x="8" y="19"/>
              </a:cxn>
              <a:cxn ang="0">
                <a:pos x="77" y="19"/>
              </a:cxn>
              <a:cxn ang="0">
                <a:pos x="77" y="12"/>
              </a:cxn>
              <a:cxn ang="0">
                <a:pos x="77" y="12"/>
              </a:cxn>
              <a:cxn ang="0">
                <a:pos x="77" y="12"/>
              </a:cxn>
            </a:cxnLst>
            <a:rect l="0" t="0" r="r" b="b"/>
            <a:pathLst>
              <a:path w="85" h="123">
                <a:moveTo>
                  <a:pt x="38" y="109"/>
                </a:moveTo>
                <a:cubicBezTo>
                  <a:pt x="38" y="108"/>
                  <a:pt x="39" y="107"/>
                  <a:pt x="40" y="107"/>
                </a:cubicBezTo>
                <a:cubicBezTo>
                  <a:pt x="44" y="107"/>
                  <a:pt x="44" y="107"/>
                  <a:pt x="44" y="107"/>
                </a:cubicBezTo>
                <a:cubicBezTo>
                  <a:pt x="45" y="107"/>
                  <a:pt x="46" y="108"/>
                  <a:pt x="46" y="109"/>
                </a:cubicBezTo>
                <a:cubicBezTo>
                  <a:pt x="46" y="110"/>
                  <a:pt x="45" y="111"/>
                  <a:pt x="44" y="111"/>
                </a:cubicBezTo>
                <a:cubicBezTo>
                  <a:pt x="40" y="111"/>
                  <a:pt x="40" y="111"/>
                  <a:pt x="40" y="111"/>
                </a:cubicBezTo>
                <a:cubicBezTo>
                  <a:pt x="39" y="111"/>
                  <a:pt x="38" y="110"/>
                  <a:pt x="38" y="109"/>
                </a:cubicBezTo>
                <a:close/>
                <a:moveTo>
                  <a:pt x="48" y="12"/>
                </a:moveTo>
                <a:cubicBezTo>
                  <a:pt x="37" y="12"/>
                  <a:pt x="37" y="12"/>
                  <a:pt x="37" y="12"/>
                </a:cubicBezTo>
                <a:cubicBezTo>
                  <a:pt x="36" y="12"/>
                  <a:pt x="35" y="12"/>
                  <a:pt x="35" y="14"/>
                </a:cubicBezTo>
                <a:cubicBezTo>
                  <a:pt x="35" y="15"/>
                  <a:pt x="36" y="15"/>
                  <a:pt x="37" y="15"/>
                </a:cubicBezTo>
                <a:cubicBezTo>
                  <a:pt x="48" y="15"/>
                  <a:pt x="48" y="15"/>
                  <a:pt x="48" y="15"/>
                </a:cubicBezTo>
                <a:cubicBezTo>
                  <a:pt x="49" y="15"/>
                  <a:pt x="50" y="15"/>
                  <a:pt x="50" y="14"/>
                </a:cubicBezTo>
                <a:cubicBezTo>
                  <a:pt x="50" y="12"/>
                  <a:pt x="49" y="12"/>
                  <a:pt x="48" y="12"/>
                </a:cubicBezTo>
                <a:close/>
                <a:moveTo>
                  <a:pt x="85" y="12"/>
                </a:moveTo>
                <a:cubicBezTo>
                  <a:pt x="85" y="111"/>
                  <a:pt x="85" y="111"/>
                  <a:pt x="85" y="111"/>
                </a:cubicBezTo>
                <a:cubicBezTo>
                  <a:pt x="85" y="118"/>
                  <a:pt x="79" y="123"/>
                  <a:pt x="73" y="123"/>
                </a:cubicBezTo>
                <a:cubicBezTo>
                  <a:pt x="12" y="123"/>
                  <a:pt x="12" y="123"/>
                  <a:pt x="12" y="123"/>
                </a:cubicBezTo>
                <a:cubicBezTo>
                  <a:pt x="5" y="123"/>
                  <a:pt x="0" y="118"/>
                  <a:pt x="0" y="11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9" y="0"/>
                  <a:pt x="85" y="5"/>
                  <a:pt x="85" y="12"/>
                </a:cubicBezTo>
                <a:close/>
                <a:moveTo>
                  <a:pt x="77" y="104"/>
                </a:moveTo>
                <a:cubicBezTo>
                  <a:pt x="8" y="104"/>
                  <a:pt x="8" y="104"/>
                  <a:pt x="8" y="104"/>
                </a:cubicBezTo>
                <a:cubicBezTo>
                  <a:pt x="8" y="111"/>
                  <a:pt x="8" y="111"/>
                  <a:pt x="8" y="111"/>
                </a:cubicBezTo>
                <a:cubicBezTo>
                  <a:pt x="8" y="113"/>
                  <a:pt x="10" y="115"/>
                  <a:pt x="12" y="115"/>
                </a:cubicBezTo>
                <a:cubicBezTo>
                  <a:pt x="73" y="115"/>
                  <a:pt x="73" y="115"/>
                  <a:pt x="73" y="115"/>
                </a:cubicBezTo>
                <a:cubicBezTo>
                  <a:pt x="75" y="115"/>
                  <a:pt x="77" y="113"/>
                  <a:pt x="77" y="111"/>
                </a:cubicBezTo>
                <a:lnTo>
                  <a:pt x="77" y="104"/>
                </a:lnTo>
                <a:close/>
                <a:moveTo>
                  <a:pt x="77" y="23"/>
                </a:moveTo>
                <a:cubicBezTo>
                  <a:pt x="8" y="23"/>
                  <a:pt x="8" y="23"/>
                  <a:pt x="8" y="23"/>
                </a:cubicBezTo>
                <a:cubicBezTo>
                  <a:pt x="8" y="100"/>
                  <a:pt x="8" y="100"/>
                  <a:pt x="8" y="100"/>
                </a:cubicBezTo>
                <a:cubicBezTo>
                  <a:pt x="77" y="100"/>
                  <a:pt x="77" y="100"/>
                  <a:pt x="77" y="100"/>
                </a:cubicBezTo>
                <a:lnTo>
                  <a:pt x="77" y="23"/>
                </a:lnTo>
                <a:close/>
                <a:moveTo>
                  <a:pt x="77" y="12"/>
                </a:moveTo>
                <a:cubicBezTo>
                  <a:pt x="77" y="9"/>
                  <a:pt x="75" y="8"/>
                  <a:pt x="73" y="8"/>
                </a:cubicBezTo>
                <a:cubicBezTo>
                  <a:pt x="12" y="8"/>
                  <a:pt x="12" y="8"/>
                  <a:pt x="12" y="8"/>
                </a:cubicBezTo>
                <a:cubicBezTo>
                  <a:pt x="10" y="8"/>
                  <a:pt x="8" y="9"/>
                  <a:pt x="8" y="12"/>
                </a:cubicBezTo>
                <a:cubicBezTo>
                  <a:pt x="8" y="19"/>
                  <a:pt x="8" y="19"/>
                  <a:pt x="8" y="19"/>
                </a:cubicBezTo>
                <a:cubicBezTo>
                  <a:pt x="77" y="19"/>
                  <a:pt x="77" y="19"/>
                  <a:pt x="77" y="19"/>
                </a:cubicBezTo>
                <a:lnTo>
                  <a:pt x="77" y="12"/>
                </a:lnTo>
                <a:close/>
                <a:moveTo>
                  <a:pt x="77" y="12"/>
                </a:moveTo>
                <a:cubicBezTo>
                  <a:pt x="77" y="12"/>
                  <a:pt x="77" y="12"/>
                  <a:pt x="77" y="12"/>
                </a:cubicBezTo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2" name="Freeform: Shape 34"/>
          <p:cNvSpPr/>
          <p:nvPr/>
        </p:nvSpPr>
        <p:spPr bwMode="auto">
          <a:xfrm>
            <a:off x="7421979" y="1942987"/>
            <a:ext cx="526301" cy="606451"/>
          </a:xfrm>
          <a:custGeom>
            <a:avLst/>
            <a:gdLst/>
            <a:ahLst/>
            <a:cxnLst>
              <a:cxn ang="0">
                <a:pos x="53" y="0"/>
              </a:cxn>
              <a:cxn ang="0">
                <a:pos x="0" y="25"/>
              </a:cxn>
              <a:cxn ang="0">
                <a:pos x="0" y="98"/>
              </a:cxn>
              <a:cxn ang="0">
                <a:pos x="53" y="123"/>
              </a:cxn>
              <a:cxn ang="0">
                <a:pos x="107" y="98"/>
              </a:cxn>
              <a:cxn ang="0">
                <a:pos x="107" y="25"/>
              </a:cxn>
              <a:cxn ang="0">
                <a:pos x="53" y="0"/>
              </a:cxn>
              <a:cxn ang="0">
                <a:pos x="99" y="98"/>
              </a:cxn>
              <a:cxn ang="0">
                <a:pos x="53" y="115"/>
              </a:cxn>
              <a:cxn ang="0">
                <a:pos x="7" y="98"/>
              </a:cxn>
              <a:cxn ang="0">
                <a:pos x="7" y="83"/>
              </a:cxn>
              <a:cxn ang="0">
                <a:pos x="53" y="96"/>
              </a:cxn>
              <a:cxn ang="0">
                <a:pos x="99" y="83"/>
              </a:cxn>
              <a:cxn ang="0">
                <a:pos x="99" y="98"/>
              </a:cxn>
              <a:cxn ang="0">
                <a:pos x="99" y="75"/>
              </a:cxn>
              <a:cxn ang="0">
                <a:pos x="99" y="75"/>
              </a:cxn>
              <a:cxn ang="0">
                <a:pos x="99" y="75"/>
              </a:cxn>
              <a:cxn ang="0">
                <a:pos x="53" y="92"/>
              </a:cxn>
              <a:cxn ang="0">
                <a:pos x="7" y="75"/>
              </a:cxn>
              <a:cxn ang="0">
                <a:pos x="7" y="75"/>
              </a:cxn>
              <a:cxn ang="0">
                <a:pos x="7" y="60"/>
              </a:cxn>
              <a:cxn ang="0">
                <a:pos x="53" y="73"/>
              </a:cxn>
              <a:cxn ang="0">
                <a:pos x="99" y="60"/>
              </a:cxn>
              <a:cxn ang="0">
                <a:pos x="99" y="75"/>
              </a:cxn>
              <a:cxn ang="0">
                <a:pos x="99" y="52"/>
              </a:cxn>
              <a:cxn ang="0">
                <a:pos x="99" y="52"/>
              </a:cxn>
              <a:cxn ang="0">
                <a:pos x="99" y="52"/>
              </a:cxn>
              <a:cxn ang="0">
                <a:pos x="53" y="69"/>
              </a:cxn>
              <a:cxn ang="0">
                <a:pos x="7" y="52"/>
              </a:cxn>
              <a:cxn ang="0">
                <a:pos x="7" y="52"/>
              </a:cxn>
              <a:cxn ang="0">
                <a:pos x="7" y="39"/>
              </a:cxn>
              <a:cxn ang="0">
                <a:pos x="53" y="50"/>
              </a:cxn>
              <a:cxn ang="0">
                <a:pos x="99" y="39"/>
              </a:cxn>
              <a:cxn ang="0">
                <a:pos x="99" y="52"/>
              </a:cxn>
              <a:cxn ang="0">
                <a:pos x="53" y="42"/>
              </a:cxn>
              <a:cxn ang="0">
                <a:pos x="7" y="25"/>
              </a:cxn>
              <a:cxn ang="0">
                <a:pos x="53" y="8"/>
              </a:cxn>
              <a:cxn ang="0">
                <a:pos x="99" y="25"/>
              </a:cxn>
              <a:cxn ang="0">
                <a:pos x="53" y="42"/>
              </a:cxn>
              <a:cxn ang="0">
                <a:pos x="53" y="42"/>
              </a:cxn>
              <a:cxn ang="0">
                <a:pos x="53" y="42"/>
              </a:cxn>
            </a:cxnLst>
            <a:rect l="0" t="0" r="r" b="b"/>
            <a:pathLst>
              <a:path w="107" h="123">
                <a:moveTo>
                  <a:pt x="53" y="0"/>
                </a:moveTo>
                <a:cubicBezTo>
                  <a:pt x="27" y="0"/>
                  <a:pt x="0" y="8"/>
                  <a:pt x="0" y="25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115"/>
                  <a:pt x="27" y="123"/>
                  <a:pt x="53" y="123"/>
                </a:cubicBezTo>
                <a:cubicBezTo>
                  <a:pt x="79" y="123"/>
                  <a:pt x="107" y="115"/>
                  <a:pt x="107" y="98"/>
                </a:cubicBezTo>
                <a:cubicBezTo>
                  <a:pt x="107" y="25"/>
                  <a:pt x="107" y="25"/>
                  <a:pt x="107" y="25"/>
                </a:cubicBezTo>
                <a:cubicBezTo>
                  <a:pt x="107" y="8"/>
                  <a:pt x="79" y="0"/>
                  <a:pt x="53" y="0"/>
                </a:cubicBezTo>
                <a:close/>
                <a:moveTo>
                  <a:pt x="99" y="98"/>
                </a:moveTo>
                <a:cubicBezTo>
                  <a:pt x="99" y="107"/>
                  <a:pt x="79" y="115"/>
                  <a:pt x="53" y="115"/>
                </a:cubicBezTo>
                <a:cubicBezTo>
                  <a:pt x="28" y="115"/>
                  <a:pt x="7" y="107"/>
                  <a:pt x="7" y="98"/>
                </a:cubicBezTo>
                <a:cubicBezTo>
                  <a:pt x="7" y="83"/>
                  <a:pt x="7" y="83"/>
                  <a:pt x="7" y="83"/>
                </a:cubicBezTo>
                <a:cubicBezTo>
                  <a:pt x="15" y="92"/>
                  <a:pt x="34" y="96"/>
                  <a:pt x="53" y="96"/>
                </a:cubicBezTo>
                <a:cubicBezTo>
                  <a:pt x="72" y="96"/>
                  <a:pt x="91" y="92"/>
                  <a:pt x="99" y="83"/>
                </a:cubicBezTo>
                <a:lnTo>
                  <a:pt x="99" y="98"/>
                </a:lnTo>
                <a:close/>
                <a:moveTo>
                  <a:pt x="99" y="75"/>
                </a:moveTo>
                <a:cubicBezTo>
                  <a:pt x="99" y="75"/>
                  <a:pt x="99" y="75"/>
                  <a:pt x="99" y="75"/>
                </a:cubicBezTo>
                <a:cubicBezTo>
                  <a:pt x="99" y="75"/>
                  <a:pt x="99" y="75"/>
                  <a:pt x="99" y="75"/>
                </a:cubicBezTo>
                <a:cubicBezTo>
                  <a:pt x="99" y="84"/>
                  <a:pt x="79" y="92"/>
                  <a:pt x="53" y="92"/>
                </a:cubicBezTo>
                <a:cubicBezTo>
                  <a:pt x="28" y="92"/>
                  <a:pt x="7" y="84"/>
                  <a:pt x="7" y="75"/>
                </a:cubicBezTo>
                <a:cubicBezTo>
                  <a:pt x="7" y="75"/>
                  <a:pt x="7" y="75"/>
                  <a:pt x="7" y="75"/>
                </a:cubicBezTo>
                <a:cubicBezTo>
                  <a:pt x="7" y="60"/>
                  <a:pt x="7" y="60"/>
                  <a:pt x="7" y="60"/>
                </a:cubicBezTo>
                <a:cubicBezTo>
                  <a:pt x="15" y="69"/>
                  <a:pt x="34" y="73"/>
                  <a:pt x="53" y="73"/>
                </a:cubicBezTo>
                <a:cubicBezTo>
                  <a:pt x="72" y="73"/>
                  <a:pt x="91" y="69"/>
                  <a:pt x="99" y="60"/>
                </a:cubicBezTo>
                <a:lnTo>
                  <a:pt x="99" y="75"/>
                </a:lnTo>
                <a:close/>
                <a:moveTo>
                  <a:pt x="99" y="52"/>
                </a:moveTo>
                <a:cubicBezTo>
                  <a:pt x="99" y="52"/>
                  <a:pt x="99" y="52"/>
                  <a:pt x="99" y="52"/>
                </a:cubicBezTo>
                <a:cubicBezTo>
                  <a:pt x="99" y="52"/>
                  <a:pt x="99" y="52"/>
                  <a:pt x="99" y="52"/>
                </a:cubicBezTo>
                <a:cubicBezTo>
                  <a:pt x="99" y="61"/>
                  <a:pt x="79" y="69"/>
                  <a:pt x="53" y="69"/>
                </a:cubicBezTo>
                <a:cubicBezTo>
                  <a:pt x="28" y="69"/>
                  <a:pt x="7" y="61"/>
                  <a:pt x="7" y="52"/>
                </a:cubicBezTo>
                <a:cubicBezTo>
                  <a:pt x="7" y="52"/>
                  <a:pt x="7" y="52"/>
                  <a:pt x="7" y="52"/>
                </a:cubicBezTo>
                <a:cubicBezTo>
                  <a:pt x="7" y="39"/>
                  <a:pt x="7" y="39"/>
                  <a:pt x="7" y="39"/>
                </a:cubicBezTo>
                <a:cubicBezTo>
                  <a:pt x="17" y="46"/>
                  <a:pt x="36" y="50"/>
                  <a:pt x="53" y="50"/>
                </a:cubicBezTo>
                <a:cubicBezTo>
                  <a:pt x="71" y="50"/>
                  <a:pt x="89" y="46"/>
                  <a:pt x="99" y="39"/>
                </a:cubicBezTo>
                <a:lnTo>
                  <a:pt x="99" y="52"/>
                </a:lnTo>
                <a:close/>
                <a:moveTo>
                  <a:pt x="53" y="42"/>
                </a:moveTo>
                <a:cubicBezTo>
                  <a:pt x="28" y="42"/>
                  <a:pt x="7" y="34"/>
                  <a:pt x="7" y="25"/>
                </a:cubicBezTo>
                <a:cubicBezTo>
                  <a:pt x="7" y="15"/>
                  <a:pt x="28" y="8"/>
                  <a:pt x="53" y="8"/>
                </a:cubicBezTo>
                <a:cubicBezTo>
                  <a:pt x="79" y="8"/>
                  <a:pt x="99" y="15"/>
                  <a:pt x="99" y="25"/>
                </a:cubicBezTo>
                <a:cubicBezTo>
                  <a:pt x="99" y="34"/>
                  <a:pt x="79" y="42"/>
                  <a:pt x="53" y="42"/>
                </a:cubicBezTo>
                <a:close/>
                <a:moveTo>
                  <a:pt x="53" y="42"/>
                </a:moveTo>
                <a:cubicBezTo>
                  <a:pt x="53" y="42"/>
                  <a:pt x="53" y="42"/>
                  <a:pt x="53" y="42"/>
                </a:cubicBezTo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3" name="Freeform: Shape 35"/>
          <p:cNvSpPr/>
          <p:nvPr/>
        </p:nvSpPr>
        <p:spPr bwMode="auto">
          <a:xfrm>
            <a:off x="7381900" y="4948580"/>
            <a:ext cx="606451" cy="569048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12" y="0"/>
              </a:cxn>
              <a:cxn ang="0">
                <a:pos x="0" y="12"/>
              </a:cxn>
              <a:cxn ang="0">
                <a:pos x="0" y="88"/>
              </a:cxn>
              <a:cxn ang="0">
                <a:pos x="12" y="100"/>
              </a:cxn>
              <a:cxn ang="0">
                <a:pos x="50" y="100"/>
              </a:cxn>
              <a:cxn ang="0">
                <a:pos x="50" y="104"/>
              </a:cxn>
              <a:cxn ang="0">
                <a:pos x="26" y="108"/>
              </a:cxn>
              <a:cxn ang="0">
                <a:pos x="23" y="111"/>
              </a:cxn>
              <a:cxn ang="0">
                <a:pos x="27" y="115"/>
              </a:cxn>
              <a:cxn ang="0">
                <a:pos x="96" y="115"/>
              </a:cxn>
              <a:cxn ang="0">
                <a:pos x="100" y="111"/>
              </a:cxn>
              <a:cxn ang="0">
                <a:pos x="97" y="108"/>
              </a:cxn>
              <a:cxn ang="0">
                <a:pos x="73" y="104"/>
              </a:cxn>
              <a:cxn ang="0">
                <a:pos x="73" y="100"/>
              </a:cxn>
              <a:cxn ang="0">
                <a:pos x="111" y="100"/>
              </a:cxn>
              <a:cxn ang="0">
                <a:pos x="123" y="88"/>
              </a:cxn>
              <a:cxn ang="0">
                <a:pos x="123" y="12"/>
              </a:cxn>
              <a:cxn ang="0">
                <a:pos x="111" y="0"/>
              </a:cxn>
              <a:cxn ang="0">
                <a:pos x="115" y="88"/>
              </a:cxn>
              <a:cxn ang="0">
                <a:pos x="111" y="92"/>
              </a:cxn>
              <a:cxn ang="0">
                <a:pos x="12" y="92"/>
              </a:cxn>
              <a:cxn ang="0">
                <a:pos x="8" y="88"/>
              </a:cxn>
              <a:cxn ang="0">
                <a:pos x="8" y="12"/>
              </a:cxn>
              <a:cxn ang="0">
                <a:pos x="12" y="8"/>
              </a:cxn>
              <a:cxn ang="0">
                <a:pos x="111" y="8"/>
              </a:cxn>
              <a:cxn ang="0">
                <a:pos x="115" y="12"/>
              </a:cxn>
              <a:cxn ang="0">
                <a:pos x="115" y="88"/>
              </a:cxn>
              <a:cxn ang="0">
                <a:pos x="104" y="15"/>
              </a:cxn>
              <a:cxn ang="0">
                <a:pos x="19" y="15"/>
              </a:cxn>
              <a:cxn ang="0">
                <a:pos x="16" y="19"/>
              </a:cxn>
              <a:cxn ang="0">
                <a:pos x="16" y="73"/>
              </a:cxn>
              <a:cxn ang="0">
                <a:pos x="19" y="77"/>
              </a:cxn>
              <a:cxn ang="0">
                <a:pos x="104" y="77"/>
              </a:cxn>
              <a:cxn ang="0">
                <a:pos x="108" y="73"/>
              </a:cxn>
              <a:cxn ang="0">
                <a:pos x="108" y="19"/>
              </a:cxn>
              <a:cxn ang="0">
                <a:pos x="104" y="15"/>
              </a:cxn>
              <a:cxn ang="0">
                <a:pos x="104" y="73"/>
              </a:cxn>
              <a:cxn ang="0">
                <a:pos x="19" y="73"/>
              </a:cxn>
              <a:cxn ang="0">
                <a:pos x="19" y="19"/>
              </a:cxn>
              <a:cxn ang="0">
                <a:pos x="104" y="19"/>
              </a:cxn>
              <a:cxn ang="0">
                <a:pos x="104" y="73"/>
              </a:cxn>
              <a:cxn ang="0">
                <a:pos x="104" y="73"/>
              </a:cxn>
              <a:cxn ang="0">
                <a:pos x="104" y="73"/>
              </a:cxn>
            </a:cxnLst>
            <a:rect l="0" t="0" r="r" b="b"/>
            <a:pathLst>
              <a:path w="123" h="115">
                <a:moveTo>
                  <a:pt x="111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5"/>
                  <a:pt x="5" y="100"/>
                  <a:pt x="12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24" y="108"/>
                  <a:pt x="23" y="109"/>
                  <a:pt x="23" y="111"/>
                </a:cubicBezTo>
                <a:cubicBezTo>
                  <a:pt x="23" y="113"/>
                  <a:pt x="25" y="115"/>
                  <a:pt x="27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8" y="115"/>
                  <a:pt x="100" y="113"/>
                  <a:pt x="100" y="111"/>
                </a:cubicBezTo>
                <a:cubicBezTo>
                  <a:pt x="100" y="109"/>
                  <a:pt x="99" y="108"/>
                  <a:pt x="97" y="108"/>
                </a:cubicBezTo>
                <a:cubicBezTo>
                  <a:pt x="73" y="104"/>
                  <a:pt x="73" y="104"/>
                  <a:pt x="73" y="104"/>
                </a:cubicBezTo>
                <a:cubicBezTo>
                  <a:pt x="73" y="100"/>
                  <a:pt x="73" y="100"/>
                  <a:pt x="73" y="100"/>
                </a:cubicBezTo>
                <a:cubicBezTo>
                  <a:pt x="111" y="100"/>
                  <a:pt x="111" y="100"/>
                  <a:pt x="111" y="100"/>
                </a:cubicBezTo>
                <a:cubicBezTo>
                  <a:pt x="118" y="100"/>
                  <a:pt x="123" y="95"/>
                  <a:pt x="123" y="88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5"/>
                  <a:pt x="118" y="0"/>
                  <a:pt x="111" y="0"/>
                </a:cubicBezTo>
                <a:close/>
                <a:moveTo>
                  <a:pt x="115" y="88"/>
                </a:moveTo>
                <a:cubicBezTo>
                  <a:pt x="115" y="90"/>
                  <a:pt x="114" y="92"/>
                  <a:pt x="111" y="92"/>
                </a:cubicBezTo>
                <a:cubicBezTo>
                  <a:pt x="12" y="92"/>
                  <a:pt x="12" y="92"/>
                  <a:pt x="12" y="92"/>
                </a:cubicBezTo>
                <a:cubicBezTo>
                  <a:pt x="10" y="92"/>
                  <a:pt x="8" y="90"/>
                  <a:pt x="8" y="8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9"/>
                  <a:pt x="10" y="8"/>
                  <a:pt x="12" y="8"/>
                </a:cubicBezTo>
                <a:cubicBezTo>
                  <a:pt x="111" y="8"/>
                  <a:pt x="111" y="8"/>
                  <a:pt x="111" y="8"/>
                </a:cubicBezTo>
                <a:cubicBezTo>
                  <a:pt x="114" y="8"/>
                  <a:pt x="115" y="9"/>
                  <a:pt x="115" y="12"/>
                </a:cubicBezTo>
                <a:lnTo>
                  <a:pt x="115" y="88"/>
                </a:lnTo>
                <a:close/>
                <a:moveTo>
                  <a:pt x="104" y="15"/>
                </a:moveTo>
                <a:cubicBezTo>
                  <a:pt x="19" y="15"/>
                  <a:pt x="19" y="15"/>
                  <a:pt x="19" y="15"/>
                </a:cubicBezTo>
                <a:cubicBezTo>
                  <a:pt x="17" y="15"/>
                  <a:pt x="16" y="17"/>
                  <a:pt x="16" y="19"/>
                </a:cubicBezTo>
                <a:cubicBezTo>
                  <a:pt x="16" y="73"/>
                  <a:pt x="16" y="73"/>
                  <a:pt x="16" y="73"/>
                </a:cubicBezTo>
                <a:cubicBezTo>
                  <a:pt x="16" y="75"/>
                  <a:pt x="17" y="77"/>
                  <a:pt x="19" y="77"/>
                </a:cubicBezTo>
                <a:cubicBezTo>
                  <a:pt x="104" y="77"/>
                  <a:pt x="104" y="77"/>
                  <a:pt x="104" y="77"/>
                </a:cubicBezTo>
                <a:cubicBezTo>
                  <a:pt x="106" y="77"/>
                  <a:pt x="108" y="75"/>
                  <a:pt x="108" y="73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17"/>
                  <a:pt x="106" y="15"/>
                  <a:pt x="104" y="15"/>
                </a:cubicBezTo>
                <a:close/>
                <a:moveTo>
                  <a:pt x="104" y="73"/>
                </a:moveTo>
                <a:cubicBezTo>
                  <a:pt x="19" y="73"/>
                  <a:pt x="19" y="73"/>
                  <a:pt x="19" y="73"/>
                </a:cubicBezTo>
                <a:cubicBezTo>
                  <a:pt x="19" y="19"/>
                  <a:pt x="19" y="19"/>
                  <a:pt x="19" y="19"/>
                </a:cubicBezTo>
                <a:cubicBezTo>
                  <a:pt x="104" y="19"/>
                  <a:pt x="104" y="19"/>
                  <a:pt x="104" y="19"/>
                </a:cubicBezTo>
                <a:lnTo>
                  <a:pt x="104" y="73"/>
                </a:lnTo>
                <a:close/>
                <a:moveTo>
                  <a:pt x="104" y="73"/>
                </a:moveTo>
                <a:cubicBezTo>
                  <a:pt x="104" y="73"/>
                  <a:pt x="104" y="73"/>
                  <a:pt x="104" y="73"/>
                </a:cubicBezTo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anchor="ctr"/>
          <a:lstStyle/>
          <a:p>
            <a:pPr algn="ctr"/>
            <a:endParaRPr dirty="0">
              <a:ea typeface="微软雅黑" panose="020B0503020204020204" pitchFamily="34" charset="-122"/>
            </a:endParaRPr>
          </a:p>
        </p:txBody>
      </p:sp>
      <p:sp>
        <p:nvSpPr>
          <p:cNvPr id="35" name="Rectangle 1"/>
          <p:cNvSpPr/>
          <p:nvPr/>
        </p:nvSpPr>
        <p:spPr>
          <a:xfrm>
            <a:off x="4605672" y="1882563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Autofit/>
          </a:bodyPr>
          <a:lstStyle/>
          <a:p>
            <a:r>
              <a:rPr lang="zh-CN" altLang="en-US" sz="1800" b="1" dirty="0">
                <a:solidFill>
                  <a:schemeClr val="bg2">
                    <a:lumMod val="50000"/>
                  </a:schemeClr>
                </a:solidFill>
                <a:ea typeface="微软雅黑" panose="020B0503020204020204" pitchFamily="34" charset="-122"/>
              </a:rPr>
              <a:t>前端子系统</a:t>
            </a:r>
          </a:p>
        </p:txBody>
      </p:sp>
      <p:sp>
        <p:nvSpPr>
          <p:cNvPr id="36" name="Rectangle 27"/>
          <p:cNvSpPr/>
          <p:nvPr/>
        </p:nvSpPr>
        <p:spPr>
          <a:xfrm>
            <a:off x="4982833" y="3362350"/>
            <a:ext cx="1599257" cy="338554"/>
          </a:xfrm>
          <a:prstGeom prst="rect">
            <a:avLst/>
          </a:prstGeom>
        </p:spPr>
        <p:txBody>
          <a:bodyPr wrap="none" lIns="216000" anchor="ctr" anchorCtr="0">
            <a:noAutofit/>
          </a:bodyPr>
          <a:lstStyle/>
          <a:p>
            <a:r>
              <a:rPr lang="zh-CN" altLang="en-US" sz="1700" b="1" dirty="0">
                <a:solidFill>
                  <a:schemeClr val="bg2">
                    <a:lumMod val="50000"/>
                  </a:schemeClr>
                </a:solidFill>
                <a:ea typeface="微软雅黑" panose="020B0503020204020204" pitchFamily="34" charset="-122"/>
              </a:rPr>
              <a:t>后端子系统</a:t>
            </a:r>
          </a:p>
        </p:txBody>
      </p:sp>
      <p:sp>
        <p:nvSpPr>
          <p:cNvPr id="37" name="Rectangle 29"/>
          <p:cNvSpPr/>
          <p:nvPr/>
        </p:nvSpPr>
        <p:spPr>
          <a:xfrm>
            <a:off x="4605672" y="4851515"/>
            <a:ext cx="1857272" cy="338554"/>
          </a:xfrm>
          <a:prstGeom prst="rect">
            <a:avLst/>
          </a:prstGeom>
        </p:spPr>
        <p:txBody>
          <a:bodyPr wrap="none" lIns="216000" anchor="ctr" anchorCtr="0">
            <a:noAutofit/>
          </a:bodyPr>
          <a:lstStyle/>
          <a:p>
            <a:r>
              <a:rPr lang="zh-CN" altLang="en-US" sz="1700" b="1" dirty="0">
                <a:solidFill>
                  <a:schemeClr val="bg2">
                    <a:lumMod val="50000"/>
                  </a:schemeClr>
                </a:solidFill>
                <a:ea typeface="微软雅黑" panose="020B0503020204020204" pitchFamily="34" charset="-122"/>
              </a:rPr>
              <a:t>爬虫子系统</a:t>
            </a:r>
          </a:p>
        </p:txBody>
      </p:sp>
      <p:sp>
        <p:nvSpPr>
          <p:cNvPr id="38" name="TextBox 39"/>
          <p:cNvSpPr txBox="1"/>
          <p:nvPr/>
        </p:nvSpPr>
        <p:spPr bwMode="auto">
          <a:xfrm>
            <a:off x="8266540" y="1578872"/>
            <a:ext cx="2498045" cy="556179"/>
          </a:xfrm>
          <a:prstGeom prst="rect">
            <a:avLst/>
          </a:prstGeom>
          <a:noFill/>
        </p:spPr>
        <p:txBody>
          <a:bodyPr wrap="square" lIns="216000" tIns="46800" rIns="90000" bIns="46800">
            <a:noAutofit/>
          </a:bodyPr>
          <a:lstStyle/>
          <a:p>
            <a:pPr marL="285750" indent="-285750" algn="l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b="0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查询搜索内容</a:t>
            </a:r>
          </a:p>
          <a:p>
            <a:pPr marL="285750" indent="-285750" algn="l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b="0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搜索结果排序</a:t>
            </a:r>
          </a:p>
          <a:p>
            <a:pPr marL="285750" indent="-285750" algn="l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b="0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搜索结果筛选</a:t>
            </a:r>
          </a:p>
          <a:p>
            <a:pPr marL="285750" indent="-285750" algn="l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b="0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搜索结果与详情展示</a:t>
            </a:r>
          </a:p>
          <a:p>
            <a:pPr marL="285750" indent="-285750" algn="l" latinLnBrk="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b="0" dirty="0">
                <a:solidFill>
                  <a:schemeClr val="tx1"/>
                </a:solidFill>
                <a:effectLst/>
                <a:ea typeface="微软雅黑" panose="020B0503020204020204" pitchFamily="34" charset="-122"/>
              </a:rPr>
              <a:t>搜索结果相关信息展示</a:t>
            </a:r>
          </a:p>
        </p:txBody>
      </p:sp>
      <p:sp>
        <p:nvSpPr>
          <p:cNvPr id="39" name="TextBox 40"/>
          <p:cNvSpPr txBox="1"/>
          <p:nvPr/>
        </p:nvSpPr>
        <p:spPr bwMode="auto">
          <a:xfrm>
            <a:off x="9084044" y="3463630"/>
            <a:ext cx="2498045" cy="556179"/>
          </a:xfrm>
          <a:prstGeom prst="rect">
            <a:avLst/>
          </a:prstGeom>
          <a:noFill/>
        </p:spPr>
        <p:txBody>
          <a:bodyPr wrap="square" lIns="216000" tIns="46800" rIns="90000" bIns="4680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数据导入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前端搜索接口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Elastic Search 接口</a:t>
            </a:r>
          </a:p>
        </p:txBody>
      </p:sp>
      <p:sp>
        <p:nvSpPr>
          <p:cNvPr id="40" name="TextBox 42"/>
          <p:cNvSpPr txBox="1"/>
          <p:nvPr/>
        </p:nvSpPr>
        <p:spPr bwMode="auto">
          <a:xfrm>
            <a:off x="8301605" y="4955018"/>
            <a:ext cx="3079122" cy="859502"/>
          </a:xfrm>
          <a:prstGeom prst="rect">
            <a:avLst/>
          </a:prstGeom>
          <a:noFill/>
        </p:spPr>
        <p:txBody>
          <a:bodyPr wrap="square" lIns="216000" tIns="46800" rIns="90000" bIns="46800">
            <a:no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信息爬取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自动分类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自动滤重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ea typeface="微软雅黑" panose="020B0503020204020204" pitchFamily="34" charset="-122"/>
              </a:rPr>
              <a:t>自动爬取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 143"/>
          <p:cNvSpPr/>
          <p:nvPr/>
        </p:nvSpPr>
        <p:spPr>
          <a:xfrm>
            <a:off x="4040189" y="-6350"/>
            <a:ext cx="4098924" cy="687069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3" name="矩形 142"/>
          <p:cNvSpPr/>
          <p:nvPr/>
        </p:nvSpPr>
        <p:spPr>
          <a:xfrm>
            <a:off x="-7939" y="0"/>
            <a:ext cx="4052889" cy="68580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5" name="矩形 144"/>
          <p:cNvSpPr/>
          <p:nvPr/>
        </p:nvSpPr>
        <p:spPr>
          <a:xfrm>
            <a:off x="8139113" y="0"/>
            <a:ext cx="4092574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6" name="矩形 145"/>
          <p:cNvSpPr/>
          <p:nvPr/>
        </p:nvSpPr>
        <p:spPr>
          <a:xfrm>
            <a:off x="4763" y="1"/>
            <a:ext cx="4040188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7" name="矩形 146"/>
          <p:cNvSpPr/>
          <p:nvPr/>
        </p:nvSpPr>
        <p:spPr>
          <a:xfrm>
            <a:off x="4040188" y="-6349"/>
            <a:ext cx="4111625" cy="1611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48" name="矩形 147"/>
          <p:cNvSpPr/>
          <p:nvPr/>
        </p:nvSpPr>
        <p:spPr>
          <a:xfrm>
            <a:off x="8143875" y="1"/>
            <a:ext cx="4048125" cy="154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pic>
        <p:nvPicPr>
          <p:cNvPr id="57" name="图片 56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-12700" y="154801"/>
            <a:ext cx="12244388" cy="6547625"/>
          </a:xfrm>
          <a:prstGeom prst="rect">
            <a:avLst/>
          </a:prstGeom>
        </p:spPr>
      </p:pic>
      <p:sp>
        <p:nvSpPr>
          <p:cNvPr id="64" name="矩形 63"/>
          <p:cNvSpPr/>
          <p:nvPr/>
        </p:nvSpPr>
        <p:spPr>
          <a:xfrm>
            <a:off x="-12701" y="6702425"/>
            <a:ext cx="4057333" cy="154793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>
            <a:off x="4044950" y="6702425"/>
            <a:ext cx="4098925" cy="16827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6" name="矩形 65"/>
          <p:cNvSpPr/>
          <p:nvPr/>
        </p:nvSpPr>
        <p:spPr>
          <a:xfrm>
            <a:off x="8144193" y="6702425"/>
            <a:ext cx="4079874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7" name="文本框 16"/>
          <p:cNvSpPr txBox="1"/>
          <p:nvPr/>
        </p:nvSpPr>
        <p:spPr>
          <a:xfrm>
            <a:off x="3541455" y="2386189"/>
            <a:ext cx="2621280" cy="82994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rPr>
              <a:t>过程管理</a:t>
            </a:r>
          </a:p>
        </p:txBody>
      </p:sp>
      <p:cxnSp>
        <p:nvCxnSpPr>
          <p:cNvPr id="19" name="PA_直接连接符 18"/>
          <p:cNvCxnSpPr/>
          <p:nvPr>
            <p:custDataLst>
              <p:tags r:id="rId1"/>
            </p:custDataLst>
          </p:nvPr>
        </p:nvCxnSpPr>
        <p:spPr>
          <a:xfrm flipH="1" flipV="1">
            <a:off x="1881188" y="2084564"/>
            <a:ext cx="5172755" cy="47043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3652838" y="3632377"/>
            <a:ext cx="5354637" cy="30162"/>
          </a:xfrm>
          <a:prstGeom prst="line">
            <a:avLst/>
          </a:prstGeom>
          <a:ln>
            <a:solidFill>
              <a:schemeClr val="accent6">
                <a:lumMod val="50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任意多边形 53"/>
          <p:cNvSpPr/>
          <p:nvPr/>
        </p:nvSpPr>
        <p:spPr>
          <a:xfrm rot="3259845">
            <a:off x="10052739" y="3448023"/>
            <a:ext cx="379682" cy="655599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7" name="任意多边形 54"/>
          <p:cNvSpPr/>
          <p:nvPr/>
        </p:nvSpPr>
        <p:spPr>
          <a:xfrm rot="5050286">
            <a:off x="10419938" y="1398579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7" name="组合 6"/>
          <p:cNvGrpSpPr/>
          <p:nvPr/>
        </p:nvGrpSpPr>
        <p:grpSpPr>
          <a:xfrm>
            <a:off x="2517775" y="2416175"/>
            <a:ext cx="1023620" cy="1400149"/>
            <a:chOff x="2517828" y="1926040"/>
            <a:chExt cx="864000" cy="1399768"/>
          </a:xfrm>
        </p:grpSpPr>
        <p:sp>
          <p:nvSpPr>
            <p:cNvPr id="25" name="矩形 24"/>
            <p:cNvSpPr/>
            <p:nvPr/>
          </p:nvSpPr>
          <p:spPr>
            <a:xfrm rot="5400000">
              <a:off x="2517828" y="1926040"/>
              <a:ext cx="864000" cy="864000"/>
            </a:xfrm>
            <a:prstGeom prst="rect">
              <a:avLst/>
            </a:prstGeom>
            <a:noFill/>
            <a:ln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2545525" y="2004097"/>
              <a:ext cx="808607" cy="13217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accent6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4000" b="1" dirty="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0" name="任意多边形 54"/>
          <p:cNvSpPr/>
          <p:nvPr/>
        </p:nvSpPr>
        <p:spPr>
          <a:xfrm rot="20313339">
            <a:off x="1376723" y="2964926"/>
            <a:ext cx="649287" cy="1060450"/>
          </a:xfrm>
          <a:custGeom>
            <a:avLst/>
            <a:gdLst>
              <a:gd name="connsiteX0" fmla="*/ 0 w 470364"/>
              <a:gd name="connsiteY0" fmla="*/ 769750 h 769750"/>
              <a:gd name="connsiteX1" fmla="*/ 0 w 470364"/>
              <a:gd name="connsiteY1" fmla="*/ 3 h 769750"/>
              <a:gd name="connsiteX2" fmla="*/ 1 w 470364"/>
              <a:gd name="connsiteY2" fmla="*/ 0 h 769750"/>
              <a:gd name="connsiteX3" fmla="*/ 470364 w 470364"/>
              <a:gd name="connsiteY3" fmla="*/ 769750 h 769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0364" h="769750">
                <a:moveTo>
                  <a:pt x="0" y="769750"/>
                </a:moveTo>
                <a:lnTo>
                  <a:pt x="0" y="3"/>
                </a:lnTo>
                <a:lnTo>
                  <a:pt x="1" y="0"/>
                </a:lnTo>
                <a:lnTo>
                  <a:pt x="470364" y="769750"/>
                </a:lnTo>
                <a:close/>
              </a:path>
            </a:pathLst>
          </a:custGeom>
          <a:solidFill>
            <a:schemeClr val="accent6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31" name="组合 54"/>
          <p:cNvGrpSpPr/>
          <p:nvPr/>
        </p:nvGrpSpPr>
        <p:grpSpPr>
          <a:xfrm>
            <a:off x="5972713" y="5560493"/>
            <a:ext cx="226800" cy="720000"/>
            <a:chOff x="6205521" y="5132079"/>
            <a:chExt cx="259851" cy="856655"/>
          </a:xfrm>
          <a:solidFill>
            <a:schemeClr val="accent6">
              <a:lumMod val="50000"/>
            </a:schemeClr>
          </a:solidFill>
        </p:grpSpPr>
        <p:sp>
          <p:nvSpPr>
            <p:cNvPr id="32" name="L 形 31"/>
            <p:cNvSpPr/>
            <p:nvPr/>
          </p:nvSpPr>
          <p:spPr>
            <a:xfrm rot="18924075">
              <a:off x="6206392" y="5132079"/>
              <a:ext cx="253801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3" name="L 形 32"/>
            <p:cNvSpPr/>
            <p:nvPr/>
          </p:nvSpPr>
          <p:spPr>
            <a:xfrm rot="18924075">
              <a:off x="6205617" y="5399928"/>
              <a:ext cx="259186" cy="254814"/>
            </a:xfrm>
            <a:prstGeom prst="corner">
              <a:avLst>
                <a:gd name="adj1" fmla="val 19465"/>
                <a:gd name="adj2" fmla="val 20507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  <p:sp>
          <p:nvSpPr>
            <p:cNvPr id="34" name="L 形 33"/>
            <p:cNvSpPr/>
            <p:nvPr/>
          </p:nvSpPr>
          <p:spPr>
            <a:xfrm rot="18924075">
              <a:off x="6205521" y="5733920"/>
              <a:ext cx="259851" cy="254814"/>
            </a:xfrm>
            <a:prstGeom prst="corner">
              <a:avLst>
                <a:gd name="adj1" fmla="val 19465"/>
                <a:gd name="adj2" fmla="val 21382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图片 33"/>
          <p:cNvPicPr>
            <a:picLocks noChangeAspect="1"/>
          </p:cNvPicPr>
          <p:nvPr/>
        </p:nvPicPr>
        <p:blipFill rotWithShape="1">
          <a:blip r:embed="rId4"/>
          <a:srcRect t="2054" b="3954"/>
          <a:stretch>
            <a:fillRect/>
          </a:stretch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0" y="6702425"/>
            <a:ext cx="4103688" cy="15557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4103688" y="6702425"/>
            <a:ext cx="4040187" cy="1555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088313" y="6702425"/>
            <a:ext cx="4103687" cy="15557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9" name="右箭头 28"/>
          <p:cNvSpPr/>
          <p:nvPr/>
        </p:nvSpPr>
        <p:spPr>
          <a:xfrm>
            <a:off x="457200" y="311725"/>
            <a:ext cx="344488" cy="396875"/>
          </a:xfrm>
          <a:prstGeom prst="rightArrow">
            <a:avLst>
              <a:gd name="adj1" fmla="val 50000"/>
              <a:gd name="adj2" fmla="val 100000"/>
            </a:avLst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200">
              <a:solidFill>
                <a:srgbClr val="FF0000"/>
              </a:solidFill>
            </a:endParaRPr>
          </a:p>
        </p:txBody>
      </p:sp>
      <p:sp>
        <p:nvSpPr>
          <p:cNvPr id="30" name="文本框 29"/>
          <p:cNvSpPr txBox="1">
            <a:spLocks noChangeArrowheads="1"/>
          </p:cNvSpPr>
          <p:nvPr/>
        </p:nvSpPr>
        <p:spPr bwMode="auto">
          <a:xfrm>
            <a:off x="801687" y="228600"/>
            <a:ext cx="5549471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9pPr>
          </a:lstStyle>
          <a:p>
            <a:r>
              <a:rPr lang="zh-CN" altLang="en-US" sz="3200" b="1" dirty="0">
                <a:solidFill>
                  <a:schemeClr val="accent6">
                    <a:lumMod val="50000"/>
                  </a:schemeClr>
                </a:solidFill>
              </a:rPr>
              <a:t>过程管理</a:t>
            </a:r>
          </a:p>
        </p:txBody>
      </p:sp>
      <p:sp>
        <p:nvSpPr>
          <p:cNvPr id="186" name="矩形 185"/>
          <p:cNvSpPr/>
          <p:nvPr/>
        </p:nvSpPr>
        <p:spPr>
          <a:xfrm rot="10800000">
            <a:off x="8085137" y="-2399"/>
            <a:ext cx="4106862" cy="15480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8" name="矩形 187"/>
          <p:cNvSpPr/>
          <p:nvPr/>
        </p:nvSpPr>
        <p:spPr>
          <a:xfrm rot="10800000">
            <a:off x="4103688" y="-2399"/>
            <a:ext cx="3984625" cy="1548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89" name="矩形 188"/>
          <p:cNvSpPr/>
          <p:nvPr/>
        </p:nvSpPr>
        <p:spPr>
          <a:xfrm rot="10800000">
            <a:off x="-25401" y="-2399"/>
            <a:ext cx="4141788" cy="15398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1269379" y="1165324"/>
            <a:ext cx="2613001" cy="658233"/>
            <a:chOff x="1487488" y="2204864"/>
            <a:chExt cx="2613001" cy="658233"/>
          </a:xfrm>
        </p:grpSpPr>
        <p:sp>
          <p:nvSpPr>
            <p:cNvPr id="49" name="圆角矩形 47"/>
            <p:cNvSpPr/>
            <p:nvPr/>
          </p:nvSpPr>
          <p:spPr>
            <a:xfrm>
              <a:off x="1487488" y="2312730"/>
              <a:ext cx="2613001" cy="442502"/>
            </a:xfrm>
            <a:prstGeom prst="roundRect">
              <a:avLst>
                <a:gd name="adj" fmla="val 21525"/>
              </a:avLst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50" name="任意多边形 48"/>
            <p:cNvSpPr/>
            <p:nvPr/>
          </p:nvSpPr>
          <p:spPr>
            <a:xfrm>
              <a:off x="1769354" y="2204864"/>
              <a:ext cx="658232" cy="658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 dirty="0">
                <a:ea typeface="微软雅黑" panose="020B0503020204020204" pitchFamily="34" charset="-122"/>
              </a:endParaRPr>
            </a:p>
          </p:txBody>
        </p:sp>
        <p:sp>
          <p:nvSpPr>
            <p:cNvPr id="51" name="矩形 50"/>
            <p:cNvSpPr/>
            <p:nvPr/>
          </p:nvSpPr>
          <p:spPr>
            <a:xfrm>
              <a:off x="2474831" y="2404750"/>
              <a:ext cx="1499260" cy="23487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none" lIns="0" tIns="0" rIns="0" bIns="0" anchor="ctr">
              <a:normAutofit fontScale="97500" lnSpcReduction="1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16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过程管理策略</a:t>
              </a:r>
            </a:p>
          </p:txBody>
        </p:sp>
        <p:grpSp>
          <p:nvGrpSpPr>
            <p:cNvPr id="52" name="组合 51"/>
            <p:cNvGrpSpPr/>
            <p:nvPr/>
          </p:nvGrpSpPr>
          <p:grpSpPr>
            <a:xfrm>
              <a:off x="1877220" y="2312730"/>
              <a:ext cx="442502" cy="442502"/>
              <a:chOff x="0" y="0"/>
              <a:chExt cx="885002" cy="885002"/>
            </a:xfrm>
          </p:grpSpPr>
          <p:sp>
            <p:nvSpPr>
              <p:cNvPr id="53" name="任意多边形 51"/>
              <p:cNvSpPr/>
              <p:nvPr/>
            </p:nvSpPr>
            <p:spPr>
              <a:xfrm>
                <a:off x="0" y="0"/>
                <a:ext cx="885002" cy="88500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noFill/>
              <a:ln w="63500" cap="flat">
                <a:solidFill>
                  <a:schemeClr val="accent1"/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任意多边形 52"/>
              <p:cNvSpPr/>
              <p:nvPr/>
            </p:nvSpPr>
            <p:spPr>
              <a:xfrm>
                <a:off x="204600" y="195529"/>
                <a:ext cx="475801" cy="401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427" y="0"/>
                    </a:moveTo>
                    <a:cubicBezTo>
                      <a:pt x="6595" y="0"/>
                      <a:pt x="5854" y="590"/>
                      <a:pt x="5543" y="1508"/>
                    </a:cubicBezTo>
                    <a:lnTo>
                      <a:pt x="4621" y="4258"/>
                    </a:lnTo>
                    <a:lnTo>
                      <a:pt x="1689" y="4833"/>
                    </a:lnTo>
                    <a:cubicBezTo>
                      <a:pt x="708" y="5026"/>
                      <a:pt x="0" y="6024"/>
                      <a:pt x="0" y="7204"/>
                    </a:cubicBezTo>
                    <a:lnTo>
                      <a:pt x="0" y="19206"/>
                    </a:lnTo>
                    <a:cubicBezTo>
                      <a:pt x="0" y="20530"/>
                      <a:pt x="912" y="21600"/>
                      <a:pt x="2029" y="21600"/>
                    </a:cubicBezTo>
                    <a:lnTo>
                      <a:pt x="19571" y="21600"/>
                    </a:lnTo>
                    <a:cubicBezTo>
                      <a:pt x="20687" y="21600"/>
                      <a:pt x="21600" y="20530"/>
                      <a:pt x="21600" y="19206"/>
                    </a:cubicBezTo>
                    <a:lnTo>
                      <a:pt x="21600" y="7204"/>
                    </a:lnTo>
                    <a:cubicBezTo>
                      <a:pt x="21600" y="6024"/>
                      <a:pt x="20892" y="5026"/>
                      <a:pt x="19911" y="4833"/>
                    </a:cubicBezTo>
                    <a:lnTo>
                      <a:pt x="16979" y="4258"/>
                    </a:lnTo>
                    <a:lnTo>
                      <a:pt x="16057" y="1508"/>
                    </a:lnTo>
                    <a:cubicBezTo>
                      <a:pt x="15747" y="591"/>
                      <a:pt x="15005" y="0"/>
                      <a:pt x="14173" y="0"/>
                    </a:cubicBezTo>
                    <a:lnTo>
                      <a:pt x="7427" y="0"/>
                    </a:lnTo>
                    <a:close/>
                    <a:moveTo>
                      <a:pt x="7320" y="1841"/>
                    </a:moveTo>
                    <a:lnTo>
                      <a:pt x="14067" y="1841"/>
                    </a:lnTo>
                    <a:cubicBezTo>
                      <a:pt x="14342" y="1841"/>
                      <a:pt x="14595" y="2044"/>
                      <a:pt x="14698" y="2348"/>
                    </a:cubicBezTo>
                    <a:lnTo>
                      <a:pt x="15901" y="5926"/>
                    </a:lnTo>
                    <a:lnTo>
                      <a:pt x="19581" y="6651"/>
                    </a:lnTo>
                    <a:cubicBezTo>
                      <a:pt x="19906" y="6715"/>
                      <a:pt x="20144" y="7054"/>
                      <a:pt x="20144" y="7445"/>
                    </a:cubicBezTo>
                    <a:cubicBezTo>
                      <a:pt x="20144" y="7445"/>
                      <a:pt x="20144" y="19448"/>
                      <a:pt x="20144" y="19448"/>
                    </a:cubicBezTo>
                    <a:cubicBezTo>
                      <a:pt x="20144" y="19890"/>
                      <a:pt x="19837" y="20242"/>
                      <a:pt x="19464" y="20242"/>
                    </a:cubicBezTo>
                    <a:lnTo>
                      <a:pt x="1922" y="20242"/>
                    </a:lnTo>
                    <a:cubicBezTo>
                      <a:pt x="1549" y="20242"/>
                      <a:pt x="1243" y="19890"/>
                      <a:pt x="1243" y="19448"/>
                    </a:cubicBezTo>
                    <a:lnTo>
                      <a:pt x="1243" y="7445"/>
                    </a:lnTo>
                    <a:cubicBezTo>
                      <a:pt x="1243" y="7054"/>
                      <a:pt x="1480" y="6715"/>
                      <a:pt x="1806" y="6651"/>
                    </a:cubicBezTo>
                    <a:lnTo>
                      <a:pt x="5485" y="5926"/>
                    </a:lnTo>
                    <a:lnTo>
                      <a:pt x="6689" y="2348"/>
                    </a:lnTo>
                    <a:cubicBezTo>
                      <a:pt x="6792" y="2044"/>
                      <a:pt x="7043" y="1841"/>
                      <a:pt x="7320" y="1841"/>
                    </a:cubicBezTo>
                    <a:close/>
                    <a:moveTo>
                      <a:pt x="10679" y="5892"/>
                    </a:moveTo>
                    <a:cubicBezTo>
                      <a:pt x="7695" y="5892"/>
                      <a:pt x="5281" y="8755"/>
                      <a:pt x="5281" y="12290"/>
                    </a:cubicBezTo>
                    <a:cubicBezTo>
                      <a:pt x="5281" y="15826"/>
                      <a:pt x="7695" y="18689"/>
                      <a:pt x="10679" y="18689"/>
                    </a:cubicBezTo>
                    <a:cubicBezTo>
                      <a:pt x="13661" y="18689"/>
                      <a:pt x="16076" y="15826"/>
                      <a:pt x="16076" y="12290"/>
                    </a:cubicBezTo>
                    <a:cubicBezTo>
                      <a:pt x="16076" y="8755"/>
                      <a:pt x="13661" y="5892"/>
                      <a:pt x="10679" y="5892"/>
                    </a:cubicBezTo>
                    <a:close/>
                    <a:moveTo>
                      <a:pt x="10261" y="7376"/>
                    </a:moveTo>
                    <a:cubicBezTo>
                      <a:pt x="11295" y="7282"/>
                      <a:pt x="12363" y="7653"/>
                      <a:pt x="13212" y="8516"/>
                    </a:cubicBezTo>
                    <a:cubicBezTo>
                      <a:pt x="14911" y="10240"/>
                      <a:pt x="15105" y="13280"/>
                      <a:pt x="13649" y="15294"/>
                    </a:cubicBezTo>
                    <a:cubicBezTo>
                      <a:pt x="12194" y="17308"/>
                      <a:pt x="9639" y="17537"/>
                      <a:pt x="7941" y="15812"/>
                    </a:cubicBezTo>
                    <a:cubicBezTo>
                      <a:pt x="6242" y="14086"/>
                      <a:pt x="6039" y="11058"/>
                      <a:pt x="7494" y="9045"/>
                    </a:cubicBezTo>
                    <a:cubicBezTo>
                      <a:pt x="8222" y="8038"/>
                      <a:pt x="9228" y="7470"/>
                      <a:pt x="10261" y="7376"/>
                    </a:cubicBezTo>
                    <a:close/>
                    <a:moveTo>
                      <a:pt x="10776" y="8838"/>
                    </a:moveTo>
                    <a:cubicBezTo>
                      <a:pt x="9285" y="8838"/>
                      <a:pt x="8077" y="10270"/>
                      <a:pt x="8077" y="12037"/>
                    </a:cubicBezTo>
                    <a:cubicBezTo>
                      <a:pt x="8077" y="12258"/>
                      <a:pt x="8229" y="12440"/>
                      <a:pt x="8417" y="12440"/>
                    </a:cubicBezTo>
                    <a:cubicBezTo>
                      <a:pt x="8603" y="12440"/>
                      <a:pt x="8756" y="12258"/>
                      <a:pt x="8756" y="12037"/>
                    </a:cubicBezTo>
                    <a:cubicBezTo>
                      <a:pt x="8756" y="10711"/>
                      <a:pt x="9657" y="9643"/>
                      <a:pt x="10776" y="9643"/>
                    </a:cubicBezTo>
                    <a:cubicBezTo>
                      <a:pt x="10962" y="9643"/>
                      <a:pt x="11116" y="9461"/>
                      <a:pt x="11116" y="9241"/>
                    </a:cubicBezTo>
                    <a:cubicBezTo>
                      <a:pt x="11116" y="9020"/>
                      <a:pt x="10962" y="8838"/>
                      <a:pt x="10776" y="8838"/>
                    </a:cubicBezTo>
                    <a:close/>
                  </a:path>
                </a:pathLst>
              </a:custGeom>
              <a:solidFill>
                <a:schemeClr val="accent1">
                  <a:lumMod val="100000"/>
                </a:schemeClr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1269379" y="2365992"/>
            <a:ext cx="6435033" cy="2740444"/>
            <a:chOff x="6085813" y="1833698"/>
            <a:chExt cx="6435033" cy="2740444"/>
          </a:xfrm>
        </p:grpSpPr>
        <p:grpSp>
          <p:nvGrpSpPr>
            <p:cNvPr id="36" name="组合 35"/>
            <p:cNvGrpSpPr/>
            <p:nvPr/>
          </p:nvGrpSpPr>
          <p:grpSpPr>
            <a:xfrm>
              <a:off x="6085813" y="1833698"/>
              <a:ext cx="6435033" cy="381016"/>
              <a:chOff x="875420" y="2599001"/>
              <a:chExt cx="6435033" cy="381016"/>
            </a:xfrm>
          </p:grpSpPr>
          <p:sp>
            <p:nvSpPr>
              <p:cNvPr id="46" name="任意多边形 54"/>
              <p:cNvSpPr/>
              <p:nvPr/>
            </p:nvSpPr>
            <p:spPr>
              <a:xfrm>
                <a:off x="875420" y="2599001"/>
                <a:ext cx="218144" cy="2181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896" y="15577"/>
                    </a:moveTo>
                    <a:cubicBezTo>
                      <a:pt x="12144" y="16865"/>
                      <a:pt x="9844" y="18851"/>
                      <a:pt x="8177" y="21278"/>
                    </a:cubicBezTo>
                    <a:cubicBezTo>
                      <a:pt x="9017" y="21487"/>
                      <a:pt x="9895" y="21600"/>
                      <a:pt x="10801" y="21600"/>
                    </a:cubicBezTo>
                    <a:cubicBezTo>
                      <a:pt x="12429" y="21600"/>
                      <a:pt x="13973" y="21237"/>
                      <a:pt x="15358" y="20591"/>
                    </a:cubicBezTo>
                    <a:cubicBezTo>
                      <a:pt x="15580" y="19502"/>
                      <a:pt x="15699" y="18376"/>
                      <a:pt x="15699" y="17222"/>
                    </a:cubicBezTo>
                    <a:cubicBezTo>
                      <a:pt x="15699" y="16807"/>
                      <a:pt x="15679" y="16394"/>
                      <a:pt x="15648" y="15985"/>
                    </a:cubicBezTo>
                    <a:cubicBezTo>
                      <a:pt x="15371" y="15896"/>
                      <a:pt x="15116" y="15757"/>
                      <a:pt x="14896" y="15577"/>
                    </a:cubicBezTo>
                    <a:close/>
                    <a:moveTo>
                      <a:pt x="18049" y="2796"/>
                    </a:moveTo>
                    <a:cubicBezTo>
                      <a:pt x="16319" y="2963"/>
                      <a:pt x="14667" y="3397"/>
                      <a:pt x="13127" y="4050"/>
                    </a:cubicBezTo>
                    <a:cubicBezTo>
                      <a:pt x="13136" y="4125"/>
                      <a:pt x="13139" y="4202"/>
                      <a:pt x="13139" y="4280"/>
                    </a:cubicBezTo>
                    <a:cubicBezTo>
                      <a:pt x="13139" y="4642"/>
                      <a:pt x="13052" y="4984"/>
                      <a:pt x="12904" y="5289"/>
                    </a:cubicBezTo>
                    <a:cubicBezTo>
                      <a:pt x="14441" y="7094"/>
                      <a:pt x="15635" y="9198"/>
                      <a:pt x="16388" y="11500"/>
                    </a:cubicBezTo>
                    <a:cubicBezTo>
                      <a:pt x="17323" y="11517"/>
                      <a:pt x="18121" y="12090"/>
                      <a:pt x="18465" y="12903"/>
                    </a:cubicBezTo>
                    <a:cubicBezTo>
                      <a:pt x="19505" y="12797"/>
                      <a:pt x="20517" y="12599"/>
                      <a:pt x="21493" y="12312"/>
                    </a:cubicBezTo>
                    <a:cubicBezTo>
                      <a:pt x="21562" y="11817"/>
                      <a:pt x="21600" y="11314"/>
                      <a:pt x="21600" y="10799"/>
                    </a:cubicBezTo>
                    <a:cubicBezTo>
                      <a:pt x="21600" y="7626"/>
                      <a:pt x="20230" y="4772"/>
                      <a:pt x="18049" y="2796"/>
                    </a:cubicBezTo>
                    <a:close/>
                    <a:moveTo>
                      <a:pt x="13739" y="14349"/>
                    </a:moveTo>
                    <a:cubicBezTo>
                      <a:pt x="11074" y="13908"/>
                      <a:pt x="8601" y="12890"/>
                      <a:pt x="6450" y="11433"/>
                    </a:cubicBezTo>
                    <a:cubicBezTo>
                      <a:pt x="6101" y="11646"/>
                      <a:pt x="5691" y="11773"/>
                      <a:pt x="5251" y="11773"/>
                    </a:cubicBezTo>
                    <a:cubicBezTo>
                      <a:pt x="5090" y="11773"/>
                      <a:pt x="4933" y="11755"/>
                      <a:pt x="4781" y="11724"/>
                    </a:cubicBezTo>
                    <a:cubicBezTo>
                      <a:pt x="3750" y="13677"/>
                      <a:pt x="3093" y="15854"/>
                      <a:pt x="2903" y="18164"/>
                    </a:cubicBezTo>
                    <a:cubicBezTo>
                      <a:pt x="3931" y="19266"/>
                      <a:pt x="5186" y="20154"/>
                      <a:pt x="6595" y="20750"/>
                    </a:cubicBezTo>
                    <a:cubicBezTo>
                      <a:pt x="8345" y="18059"/>
                      <a:pt x="10792" y="15833"/>
                      <a:pt x="13739" y="14349"/>
                    </a:cubicBezTo>
                    <a:close/>
                    <a:moveTo>
                      <a:pt x="17258" y="15906"/>
                    </a:moveTo>
                    <a:cubicBezTo>
                      <a:pt x="17290" y="16340"/>
                      <a:pt x="17306" y="16780"/>
                      <a:pt x="17306" y="17222"/>
                    </a:cubicBezTo>
                    <a:cubicBezTo>
                      <a:pt x="17306" y="18003"/>
                      <a:pt x="17256" y="18770"/>
                      <a:pt x="17163" y="19525"/>
                    </a:cubicBezTo>
                    <a:cubicBezTo>
                      <a:pt x="18993" y="18186"/>
                      <a:pt x="20389" y="16288"/>
                      <a:pt x="21091" y="14080"/>
                    </a:cubicBezTo>
                    <a:cubicBezTo>
                      <a:pt x="20259" y="14281"/>
                      <a:pt x="19403" y="14425"/>
                      <a:pt x="18531" y="14508"/>
                    </a:cubicBezTo>
                    <a:cubicBezTo>
                      <a:pt x="18326" y="15137"/>
                      <a:pt x="17860" y="15646"/>
                      <a:pt x="17258" y="15906"/>
                    </a:cubicBezTo>
                    <a:close/>
                    <a:moveTo>
                      <a:pt x="14278" y="12804"/>
                    </a:moveTo>
                    <a:cubicBezTo>
                      <a:pt x="14421" y="12507"/>
                      <a:pt x="14624" y="12244"/>
                      <a:pt x="14874" y="12035"/>
                    </a:cubicBezTo>
                    <a:cubicBezTo>
                      <a:pt x="14196" y="9947"/>
                      <a:pt x="13122" y="8037"/>
                      <a:pt x="11738" y="6396"/>
                    </a:cubicBezTo>
                    <a:cubicBezTo>
                      <a:pt x="11462" y="6512"/>
                      <a:pt x="11160" y="6577"/>
                      <a:pt x="10842" y="6577"/>
                    </a:cubicBezTo>
                    <a:cubicBezTo>
                      <a:pt x="10343" y="6577"/>
                      <a:pt x="9883" y="6417"/>
                      <a:pt x="9507" y="6147"/>
                    </a:cubicBezTo>
                    <a:cubicBezTo>
                      <a:pt x="8673" y="6781"/>
                      <a:pt x="7903" y="7490"/>
                      <a:pt x="7202" y="8265"/>
                    </a:cubicBezTo>
                    <a:cubicBezTo>
                      <a:pt x="7421" y="8615"/>
                      <a:pt x="7550" y="9030"/>
                      <a:pt x="7550" y="9475"/>
                    </a:cubicBezTo>
                    <a:cubicBezTo>
                      <a:pt x="7550" y="9715"/>
                      <a:pt x="7513" y="9946"/>
                      <a:pt x="7444" y="10163"/>
                    </a:cubicBezTo>
                    <a:cubicBezTo>
                      <a:pt x="9459" y="11510"/>
                      <a:pt x="11779" y="12433"/>
                      <a:pt x="14278" y="12804"/>
                    </a:cubicBezTo>
                    <a:close/>
                    <a:moveTo>
                      <a:pt x="10842" y="1982"/>
                    </a:moveTo>
                    <a:cubicBezTo>
                      <a:pt x="11448" y="1982"/>
                      <a:pt x="11999" y="2219"/>
                      <a:pt x="12409" y="2604"/>
                    </a:cubicBezTo>
                    <a:cubicBezTo>
                      <a:pt x="13608" y="2088"/>
                      <a:pt x="14870" y="1692"/>
                      <a:pt x="16183" y="1439"/>
                    </a:cubicBezTo>
                    <a:cubicBezTo>
                      <a:pt x="14599" y="526"/>
                      <a:pt x="12761" y="0"/>
                      <a:pt x="10801" y="0"/>
                    </a:cubicBezTo>
                    <a:cubicBezTo>
                      <a:pt x="9464" y="0"/>
                      <a:pt x="8183" y="245"/>
                      <a:pt x="7001" y="690"/>
                    </a:cubicBezTo>
                    <a:cubicBezTo>
                      <a:pt x="7940" y="1152"/>
                      <a:pt x="8833" y="1693"/>
                      <a:pt x="9674" y="2303"/>
                    </a:cubicBezTo>
                    <a:cubicBezTo>
                      <a:pt x="10018" y="2100"/>
                      <a:pt x="10415" y="1982"/>
                      <a:pt x="10842" y="1982"/>
                    </a:cubicBezTo>
                    <a:close/>
                    <a:moveTo>
                      <a:pt x="2954" y="9475"/>
                    </a:moveTo>
                    <a:cubicBezTo>
                      <a:pt x="2954" y="9153"/>
                      <a:pt x="3021" y="8844"/>
                      <a:pt x="3141" y="8566"/>
                    </a:cubicBezTo>
                    <a:cubicBezTo>
                      <a:pt x="2404" y="7757"/>
                      <a:pt x="1736" y="6884"/>
                      <a:pt x="1151" y="5952"/>
                    </a:cubicBezTo>
                    <a:cubicBezTo>
                      <a:pt x="417" y="7410"/>
                      <a:pt x="0" y="9056"/>
                      <a:pt x="0" y="10799"/>
                    </a:cubicBezTo>
                    <a:cubicBezTo>
                      <a:pt x="0" y="12819"/>
                      <a:pt x="556" y="14708"/>
                      <a:pt x="1521" y="16325"/>
                    </a:cubicBezTo>
                    <a:cubicBezTo>
                      <a:pt x="1866" y="14381"/>
                      <a:pt x="2520" y="12545"/>
                      <a:pt x="3424" y="10861"/>
                    </a:cubicBezTo>
                    <a:cubicBezTo>
                      <a:pt x="3130" y="10477"/>
                      <a:pt x="2954" y="9996"/>
                      <a:pt x="2954" y="9475"/>
                    </a:cubicBezTo>
                    <a:close/>
                    <a:moveTo>
                      <a:pt x="5251" y="7176"/>
                    </a:moveTo>
                    <a:cubicBezTo>
                      <a:pt x="5487" y="7176"/>
                      <a:pt x="5715" y="7213"/>
                      <a:pt x="5930" y="7278"/>
                    </a:cubicBezTo>
                    <a:cubicBezTo>
                      <a:pt x="6738" y="6372"/>
                      <a:pt x="7636" y="5547"/>
                      <a:pt x="8608" y="4813"/>
                    </a:cubicBezTo>
                    <a:cubicBezTo>
                      <a:pt x="8567" y="4642"/>
                      <a:pt x="8543" y="4464"/>
                      <a:pt x="8543" y="4280"/>
                    </a:cubicBezTo>
                    <a:cubicBezTo>
                      <a:pt x="8543" y="4026"/>
                      <a:pt x="8587" y="3781"/>
                      <a:pt x="8663" y="3552"/>
                    </a:cubicBezTo>
                    <a:cubicBezTo>
                      <a:pt x="7575" y="2770"/>
                      <a:pt x="6391" y="2115"/>
                      <a:pt x="5131" y="1609"/>
                    </a:cubicBezTo>
                    <a:cubicBezTo>
                      <a:pt x="3949" y="2338"/>
                      <a:pt x="2920" y="3289"/>
                      <a:pt x="2099" y="4405"/>
                    </a:cubicBezTo>
                    <a:cubicBezTo>
                      <a:pt x="2708" y="5484"/>
                      <a:pt x="3433" y="6491"/>
                      <a:pt x="4256" y="7407"/>
                    </a:cubicBezTo>
                    <a:cubicBezTo>
                      <a:pt x="4557" y="7261"/>
                      <a:pt x="4895" y="7176"/>
                      <a:pt x="5251" y="7176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8" name="矩形 47"/>
              <p:cNvSpPr/>
              <p:nvPr/>
            </p:nvSpPr>
            <p:spPr>
              <a:xfrm>
                <a:off x="1441112" y="2599071"/>
                <a:ext cx="5869341" cy="380946"/>
              </a:xfrm>
              <a:prstGeom prst="rect">
                <a:avLst/>
              </a:prstGeom>
            </p:spPr>
            <p:txBody>
              <a:bodyPr wrap="none" lIns="0" tIns="0" rIns="0" bIns="0">
                <a:normAutofit/>
              </a:bodyPr>
              <a:lstStyle/>
              <a:p>
                <a:pPr algn="l"/>
                <a:r>
                  <a:rPr lang="zh-CN" altLang="en-US" sz="1600" b="1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按照项目时间计划表进行</a:t>
                </a:r>
                <a:endParaRPr lang="zh-CN" altLang="en-US" sz="16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grpSp>
          <p:nvGrpSpPr>
            <p:cNvPr id="43" name="组合 42"/>
            <p:cNvGrpSpPr/>
            <p:nvPr/>
          </p:nvGrpSpPr>
          <p:grpSpPr>
            <a:xfrm>
              <a:off x="6085813" y="3026166"/>
              <a:ext cx="2263151" cy="352874"/>
              <a:chOff x="3365004" y="2418651"/>
              <a:chExt cx="2263151" cy="352874"/>
            </a:xfrm>
          </p:grpSpPr>
          <p:sp>
            <p:nvSpPr>
              <p:cNvPr id="44" name="任意多边形 60"/>
              <p:cNvSpPr/>
              <p:nvPr/>
            </p:nvSpPr>
            <p:spPr>
              <a:xfrm>
                <a:off x="3365004" y="2418651"/>
                <a:ext cx="269643" cy="2049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4" h="21471" extrusionOk="0">
                    <a:moveTo>
                      <a:pt x="18030" y="19454"/>
                    </a:moveTo>
                    <a:cubicBezTo>
                      <a:pt x="17963" y="19996"/>
                      <a:pt x="19394" y="20889"/>
                      <a:pt x="19531" y="19301"/>
                    </a:cubicBezTo>
                    <a:cubicBezTo>
                      <a:pt x="20145" y="12136"/>
                      <a:pt x="19088" y="10075"/>
                      <a:pt x="19088" y="10075"/>
                    </a:cubicBezTo>
                    <a:lnTo>
                      <a:pt x="17606" y="11177"/>
                    </a:lnTo>
                    <a:cubicBezTo>
                      <a:pt x="17606" y="11177"/>
                      <a:pt x="18863" y="12767"/>
                      <a:pt x="18030" y="19454"/>
                    </a:cubicBezTo>
                    <a:close/>
                    <a:moveTo>
                      <a:pt x="20733" y="6972"/>
                    </a:moveTo>
                    <a:lnTo>
                      <a:pt x="11887" y="388"/>
                    </a:lnTo>
                    <a:cubicBezTo>
                      <a:pt x="11194" y="-129"/>
                      <a:pt x="10060" y="-129"/>
                      <a:pt x="9367" y="388"/>
                    </a:cubicBezTo>
                    <a:lnTo>
                      <a:pt x="519" y="6972"/>
                    </a:lnTo>
                    <a:cubicBezTo>
                      <a:pt x="-173" y="7489"/>
                      <a:pt x="-173" y="8333"/>
                      <a:pt x="519" y="8848"/>
                    </a:cubicBezTo>
                    <a:lnTo>
                      <a:pt x="9367" y="15434"/>
                    </a:lnTo>
                    <a:cubicBezTo>
                      <a:pt x="10060" y="15950"/>
                      <a:pt x="11194" y="15950"/>
                      <a:pt x="11887" y="15434"/>
                    </a:cubicBezTo>
                    <a:lnTo>
                      <a:pt x="17606" y="11177"/>
                    </a:lnTo>
                    <a:lnTo>
                      <a:pt x="11405" y="9246"/>
                    </a:lnTo>
                    <a:cubicBezTo>
                      <a:pt x="11166" y="9325"/>
                      <a:pt x="10902" y="9369"/>
                      <a:pt x="10627" y="9369"/>
                    </a:cubicBezTo>
                    <a:cubicBezTo>
                      <a:pt x="9510" y="9369"/>
                      <a:pt x="8604" y="8653"/>
                      <a:pt x="8604" y="7770"/>
                    </a:cubicBezTo>
                    <a:cubicBezTo>
                      <a:pt x="8604" y="6886"/>
                      <a:pt x="9510" y="6170"/>
                      <a:pt x="10627" y="6170"/>
                    </a:cubicBezTo>
                    <a:cubicBezTo>
                      <a:pt x="11495" y="6170"/>
                      <a:pt x="12232" y="6603"/>
                      <a:pt x="12520" y="7209"/>
                    </a:cubicBezTo>
                    <a:lnTo>
                      <a:pt x="19088" y="10075"/>
                    </a:lnTo>
                    <a:lnTo>
                      <a:pt x="20733" y="8848"/>
                    </a:lnTo>
                    <a:cubicBezTo>
                      <a:pt x="21427" y="8333"/>
                      <a:pt x="21427" y="7489"/>
                      <a:pt x="20733" y="6972"/>
                    </a:cubicBezTo>
                    <a:close/>
                    <a:moveTo>
                      <a:pt x="3508" y="13898"/>
                    </a:moveTo>
                    <a:cubicBezTo>
                      <a:pt x="4002" y="16554"/>
                      <a:pt x="4628" y="17714"/>
                      <a:pt x="6720" y="18930"/>
                    </a:cubicBezTo>
                    <a:cubicBezTo>
                      <a:pt x="8812" y="20144"/>
                      <a:pt x="9807" y="21471"/>
                      <a:pt x="10627" y="21471"/>
                    </a:cubicBezTo>
                    <a:cubicBezTo>
                      <a:pt x="11447" y="21471"/>
                      <a:pt x="12378" y="20309"/>
                      <a:pt x="14470" y="19093"/>
                    </a:cubicBezTo>
                    <a:cubicBezTo>
                      <a:pt x="16562" y="17877"/>
                      <a:pt x="16004" y="17508"/>
                      <a:pt x="16497" y="14853"/>
                    </a:cubicBezTo>
                    <a:lnTo>
                      <a:pt x="10627" y="18646"/>
                    </a:lnTo>
                    <a:cubicBezTo>
                      <a:pt x="10627" y="18646"/>
                      <a:pt x="3508" y="13898"/>
                      <a:pt x="3508" y="13898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3930524" y="2463748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rmAutofit fontScale="25000" lnSpcReduction="20000"/>
              </a:bodyPr>
              <a:lstStyle/>
              <a:p>
                <a:pPr marL="0" indent="0" algn="l">
                  <a:buFont typeface="Arial" panose="020B0604020202020204" pitchFamily="34" charset="0"/>
                  <a:buNone/>
                </a:pPr>
                <a:r>
                  <a:rPr lang="zh-CN" altLang="en-US" sz="6400" b="1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每两周举行一次会议，进行上阶段的成果汇报总结，安排</a:t>
                </a:r>
              </a:p>
              <a:p>
                <a:pPr marL="0" indent="0" algn="l">
                  <a:buFont typeface="Arial" panose="020B0604020202020204" pitchFamily="34" charset="0"/>
                  <a:buNone/>
                </a:pPr>
                <a:r>
                  <a:rPr lang="zh-CN" altLang="en-US" sz="6400" b="1">
                    <a:solidFill>
                      <a:schemeClr val="accent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sym typeface="+mn-ea"/>
                  </a:rPr>
                  <a:t>下一阶段的任务分配，并形成会议纪要</a:t>
                </a:r>
                <a:endParaRPr lang="zh-CN" altLang="en-US" sz="64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endParaRPr>
              </a:p>
            </p:txBody>
          </p:sp>
        </p:grpSp>
        <p:grpSp>
          <p:nvGrpSpPr>
            <p:cNvPr id="38" name="组合 37"/>
            <p:cNvGrpSpPr/>
            <p:nvPr/>
          </p:nvGrpSpPr>
          <p:grpSpPr>
            <a:xfrm>
              <a:off x="6137248" y="4266365"/>
              <a:ext cx="2211716" cy="307777"/>
              <a:chOff x="3442189" y="3894374"/>
              <a:chExt cx="2211716" cy="307777"/>
            </a:xfrm>
          </p:grpSpPr>
          <p:sp>
            <p:nvSpPr>
              <p:cNvPr id="39" name="任意多边形 67"/>
              <p:cNvSpPr/>
              <p:nvPr/>
            </p:nvSpPr>
            <p:spPr>
              <a:xfrm>
                <a:off x="3442189" y="3894374"/>
                <a:ext cx="218144" cy="2272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0" h="21387" extrusionOk="0">
                    <a:moveTo>
                      <a:pt x="15651" y="10439"/>
                    </a:moveTo>
                    <a:cubicBezTo>
                      <a:pt x="14876" y="10985"/>
                      <a:pt x="13809" y="10794"/>
                      <a:pt x="13267" y="10015"/>
                    </a:cubicBezTo>
                    <a:cubicBezTo>
                      <a:pt x="12724" y="9235"/>
                      <a:pt x="12913" y="8160"/>
                      <a:pt x="13688" y="7614"/>
                    </a:cubicBezTo>
                    <a:cubicBezTo>
                      <a:pt x="14302" y="7180"/>
                      <a:pt x="15100" y="7212"/>
                      <a:pt x="15674" y="7633"/>
                    </a:cubicBezTo>
                    <a:cubicBezTo>
                      <a:pt x="15386" y="7808"/>
                      <a:pt x="15187" y="7909"/>
                      <a:pt x="15149" y="7927"/>
                    </a:cubicBezTo>
                    <a:cubicBezTo>
                      <a:pt x="14829" y="8080"/>
                      <a:pt x="14692" y="8465"/>
                      <a:pt x="14842" y="8787"/>
                    </a:cubicBezTo>
                    <a:cubicBezTo>
                      <a:pt x="14952" y="9021"/>
                      <a:pt x="15183" y="9159"/>
                      <a:pt x="15425" y="9159"/>
                    </a:cubicBezTo>
                    <a:cubicBezTo>
                      <a:pt x="15515" y="9159"/>
                      <a:pt x="15608" y="9138"/>
                      <a:pt x="15698" y="9096"/>
                    </a:cubicBezTo>
                    <a:cubicBezTo>
                      <a:pt x="15903" y="8999"/>
                      <a:pt x="16125" y="8881"/>
                      <a:pt x="16356" y="8743"/>
                    </a:cubicBezTo>
                    <a:cubicBezTo>
                      <a:pt x="16460" y="9377"/>
                      <a:pt x="16209" y="10045"/>
                      <a:pt x="15651" y="10439"/>
                    </a:cubicBezTo>
                    <a:close/>
                    <a:moveTo>
                      <a:pt x="20298" y="434"/>
                    </a:moveTo>
                    <a:cubicBezTo>
                      <a:pt x="20181" y="97"/>
                      <a:pt x="19814" y="-81"/>
                      <a:pt x="19481" y="36"/>
                    </a:cubicBezTo>
                    <a:cubicBezTo>
                      <a:pt x="19146" y="153"/>
                      <a:pt x="18970" y="523"/>
                      <a:pt x="19086" y="859"/>
                    </a:cubicBezTo>
                    <a:cubicBezTo>
                      <a:pt x="20075" y="3715"/>
                      <a:pt x="18112" y="5846"/>
                      <a:pt x="16617" y="6988"/>
                    </a:cubicBezTo>
                    <a:lnTo>
                      <a:pt x="16012" y="6118"/>
                    </a:lnTo>
                    <a:cubicBezTo>
                      <a:pt x="15810" y="5827"/>
                      <a:pt x="15355" y="5583"/>
                      <a:pt x="15003" y="5578"/>
                    </a:cubicBezTo>
                    <a:lnTo>
                      <a:pt x="11612" y="5594"/>
                    </a:lnTo>
                    <a:cubicBezTo>
                      <a:pt x="11260" y="5588"/>
                      <a:pt x="10735" y="5751"/>
                      <a:pt x="10445" y="5955"/>
                    </a:cubicBezTo>
                    <a:lnTo>
                      <a:pt x="457" y="13000"/>
                    </a:lnTo>
                    <a:cubicBezTo>
                      <a:pt x="-27" y="13341"/>
                      <a:pt x="-145" y="14013"/>
                      <a:pt x="194" y="14500"/>
                    </a:cubicBezTo>
                    <a:lnTo>
                      <a:pt x="4734" y="21032"/>
                    </a:lnTo>
                    <a:cubicBezTo>
                      <a:pt x="5073" y="21519"/>
                      <a:pt x="5618" y="21461"/>
                      <a:pt x="6101" y="21120"/>
                    </a:cubicBezTo>
                    <a:lnTo>
                      <a:pt x="16090" y="14075"/>
                    </a:lnTo>
                    <a:cubicBezTo>
                      <a:pt x="16378" y="13870"/>
                      <a:pt x="16709" y="13429"/>
                      <a:pt x="16826" y="13093"/>
                    </a:cubicBezTo>
                    <a:lnTo>
                      <a:pt x="17888" y="9729"/>
                    </a:lnTo>
                    <a:cubicBezTo>
                      <a:pt x="18003" y="9393"/>
                      <a:pt x="17932" y="8880"/>
                      <a:pt x="17730" y="8589"/>
                    </a:cubicBezTo>
                    <a:lnTo>
                      <a:pt x="17361" y="8058"/>
                    </a:lnTo>
                    <a:cubicBezTo>
                      <a:pt x="19371" y="6513"/>
                      <a:pt x="21455" y="3778"/>
                      <a:pt x="20298" y="43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矩形 40"/>
              <p:cNvSpPr/>
              <p:nvPr/>
            </p:nvSpPr>
            <p:spPr>
              <a:xfrm>
                <a:off x="3956274" y="3894374"/>
                <a:ext cx="1697631" cy="307777"/>
              </a:xfrm>
              <a:prstGeom prst="rect">
                <a:avLst/>
              </a:prstGeom>
            </p:spPr>
            <p:txBody>
              <a:bodyPr wrap="none" lIns="0" tIns="0" rIns="0" bIns="0">
                <a:noAutofit/>
              </a:bodyPr>
              <a:lstStyle/>
              <a:p>
                <a:r>
                  <a:rPr lang="zh-CN" altLang="en-US" sz="1500" b="1" dirty="0">
                    <a:solidFill>
                      <a:schemeClr val="accent1"/>
                    </a:solidFill>
                    <a:ea typeface="微软雅黑" panose="020B0503020204020204" pitchFamily="34" charset="-122"/>
                  </a:rPr>
                  <a:t>提前进行成本估算与可行性分析，开发过程中根据实际进行</a:t>
                </a:r>
              </a:p>
              <a:p>
                <a:r>
                  <a:rPr lang="zh-CN" altLang="en-US" sz="1500" b="1" dirty="0">
                    <a:solidFill>
                      <a:schemeClr val="accent1"/>
                    </a:solidFill>
                    <a:ea typeface="微软雅黑" panose="020B0503020204020204" pitchFamily="34" charset="-122"/>
                  </a:rPr>
                  <a:t>需求动态调整</a:t>
                </a:r>
              </a:p>
            </p:txBody>
          </p:sp>
        </p:grpSp>
      </p:grpSp>
      <p:pic>
        <p:nvPicPr>
          <p:cNvPr id="100" name="图片 99"/>
          <p:cNvPicPr/>
          <p:nvPr>
            <p:custDataLst>
              <p:tags r:id="rId1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051800" y="1932940"/>
            <a:ext cx="2658110" cy="364934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扁平风动画模板"/>
  <p:tag name="ISPRING_PRESENTATION_TITLE" val="极简线条汇报PPT模板"/>
  <p:tag name="COMMONDATA" val="eyJoZGlkIjoiNTU3MjQzZjU4Nzk5NDM0YWEyNTgzM2Y1NzllNzA5MWE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792*434"/>
  <p:tag name="TABLE_ENDDRAG_RECT" val="36*79*792*434"/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906*418"/>
  <p:tag name="TABLE_ENDDRAG_RECT" val="42*86*906*418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906*418"/>
  <p:tag name="TABLE_ENDDRAG_RECT" val="42*86*906*418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1.0"/>
</p:tagLst>
</file>

<file path=ppt/theme/theme1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E3E3E"/>
      </a:accent1>
      <a:accent2>
        <a:srgbClr val="4E4E4E"/>
      </a:accent2>
      <a:accent3>
        <a:srgbClr val="717171"/>
      </a:accent3>
      <a:accent4>
        <a:srgbClr val="919191"/>
      </a:accent4>
      <a:accent5>
        <a:srgbClr val="A6A6A6"/>
      </a:accent5>
      <a:accent6>
        <a:srgbClr val="D7D7D7"/>
      </a:accent6>
      <a:hlink>
        <a:srgbClr val="3E3E3E"/>
      </a:hlink>
      <a:folHlink>
        <a:srgbClr val="BFBFBF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778495"/>
    </a:dk2>
    <a:lt2>
      <a:srgbClr val="F0F0F0"/>
    </a:lt2>
    <a:accent1>
      <a:srgbClr val="3E3E3E"/>
    </a:accent1>
    <a:accent2>
      <a:srgbClr val="4E4E4E"/>
    </a:accent2>
    <a:accent3>
      <a:srgbClr val="717171"/>
    </a:accent3>
    <a:accent4>
      <a:srgbClr val="919191"/>
    </a:accent4>
    <a:accent5>
      <a:srgbClr val="A6A6A6"/>
    </a:accent5>
    <a:accent6>
      <a:srgbClr val="D7D7D7"/>
    </a:accent6>
    <a:hlink>
      <a:srgbClr val="3E3E3E"/>
    </a:hlink>
    <a:folHlink>
      <a:srgbClr val="BFBFBF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970</Words>
  <Application>Microsoft Office PowerPoint</Application>
  <PresentationFormat>宽屏</PresentationFormat>
  <Paragraphs>219</Paragraphs>
  <Slides>28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微软雅黑</vt:lpstr>
      <vt:lpstr>Arial</vt:lpstr>
      <vt:lpstr>Calibri</vt:lpstr>
      <vt:lpstr>Impact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王 伟杰</cp:lastModifiedBy>
  <cp:revision>630</cp:revision>
  <dcterms:created xsi:type="dcterms:W3CDTF">2014-08-06T02:23:00Z</dcterms:created>
  <dcterms:modified xsi:type="dcterms:W3CDTF">2023-12-05T11:36:52Z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89181E00F4BB46C2B1D9181DE108A301_13</vt:lpwstr>
  </property>
  <property fmtid="{D5CDD505-2E9C-101B-9397-08002B2CF9AE}" pid="3" name="KSOProductBuildVer">
    <vt:lpwstr>2052-12.1.0.15712</vt:lpwstr>
  </property>
</Properties>
</file>

<file path=docProps/thumbnail.jpeg>
</file>